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3" r:id="rId1"/>
  </p:sldMasterIdLst>
  <p:handoutMasterIdLst>
    <p:handoutMasterId r:id="rId10"/>
  </p:handoutMasterIdLst>
  <p:sldIdLst>
    <p:sldId id="266" r:id="rId2"/>
    <p:sldId id="269" r:id="rId3"/>
    <p:sldId id="272" r:id="rId4"/>
    <p:sldId id="270" r:id="rId5"/>
    <p:sldId id="273" r:id="rId6"/>
    <p:sldId id="275" r:id="rId7"/>
    <p:sldId id="280" r:id="rId8"/>
    <p:sldId id="276" r:id="rId9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32F"/>
    <a:srgbClr val="FFFFFF"/>
    <a:srgbClr val="A2F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8" autoAdjust="0"/>
    <p:restoredTop sz="93969" autoAdjust="0"/>
  </p:normalViewPr>
  <p:slideViewPr>
    <p:cSldViewPr snapToGrid="0">
      <p:cViewPr varScale="1">
        <p:scale>
          <a:sx n="86" d="100"/>
          <a:sy n="86" d="100"/>
        </p:scale>
        <p:origin x="16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0F1A5-538F-4D37-A26B-BDDA4BA0D81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83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10" y="944483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CC324-EE81-40CC-885E-2ADD68B7C1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03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71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34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95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21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09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574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5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88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37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717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3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rgbClr val="F6C791"/>
            </a:gs>
            <a:gs pos="0">
              <a:srgbClr val="F6C791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FD725-521B-4BFD-B65D-FAAC588D326C}" type="datetimeFigureOut">
              <a:rPr lang="pl-PL" smtClean="0"/>
              <a:t>10.07.2023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97BC0-DE3F-460B-9CD4-FCAE03E5F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452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205638" y="2975214"/>
            <a:ext cx="71706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0070C0"/>
                </a:solidFill>
                <a:latin typeface="Book Antiqua" panose="02040602050305030304" pitchFamily="18" charset="0"/>
              </a:rPr>
              <a:t>Wirtualne Miasto Jarosław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59" y="404547"/>
            <a:ext cx="3011912" cy="942747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335" y="191731"/>
            <a:ext cx="3912753" cy="1997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9481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248756"/>
            <a:ext cx="8730229" cy="48772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727865" y="1438700"/>
            <a:ext cx="752126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                                  </a:t>
            </a:r>
            <a:r>
              <a:rPr lang="pl-PL" b="1" dirty="0"/>
              <a:t>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Urząd Miasta Jarosławia</a:t>
            </a:r>
          </a:p>
          <a:p>
            <a:endParaRPr lang="pl-PL" dirty="0"/>
          </a:p>
          <a:p>
            <a:endParaRPr lang="pl-PL" dirty="0"/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Misją Jarosławskiego Urzędu Miasta jest realizacja zadań administracji publicznej w myśl zasady praworządności, profesjonalizmu, przejrzystości oraz szybkości i prostoty działania.</a:t>
            </a:r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 mieście najważniejsi są mieszkańcy i ich codzienne potrzeby dlatego dążymy do jak najwyższych standardów przestrzeni wspólnej, mieszkań, transportu czy edukacji. Wspieramy przedsiębiorców.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0621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158604"/>
            <a:ext cx="8730229" cy="48772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26413" y="1001859"/>
            <a:ext cx="873022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/>
              <a:t>   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Współpraca między Urzędem Miasta Jarosławia a Małopolską Agencją          Rozwoju Regionalnego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marca 2022 odbyło się uroczyste podpisanie umowy pomiędzy Małopolską Agencją Rozwoju Regionalnego (MARR), a Gminą Miejską Jarosław celem określenia zakresu współpracy oraz wsparcia, jakiego MARR udzieli Gminie Miejskiej Jarosław w procesie wdrażania innowacji na rzecz lokalnych społeczności. 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 działań: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podnoszenie kompetencji pracowników sektora publicznego,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rozwój e-usług,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cyfryzacja procesów administracyjnych oraz wdrażanie inteligentnych rozwiązań.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Realizacja: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przeprowadzono szkolenia z PZP, zasad trybu konkursowego, metodyk Agile oraz Scrum.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przeprowadzano liczne spotkania i konsultacje rynkowe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opracowano opis przedmiotu zamówienia na Jarosławską Kartę Miejską,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711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158604"/>
            <a:ext cx="8730229" cy="48772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409510" y="1505211"/>
            <a:ext cx="832497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 systemu Wirtualne Miasto Jarosław </a:t>
            </a:r>
          </a:p>
          <a:p>
            <a:endParaRPr lang="pl-PL" dirty="0"/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Wirtualne Miasto będzie systemem informatycznym, który udostępni mieszkańcom, przedsiębiorcom oraz jednostkom administracyjnym narzędzie do współtworzenia cyfrowej przestrzeni Miasta Jarosław.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Głównym celem wdrożenia systemu jest  podniesienie poziomu jakości i komfortu życia mieszkańców poprzez: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utworzenie kompleksowego katalogu łatwo dostępnych e-usług publicznych                i prywatnych,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ułatwienie zdobywania informacji o mieście i odbywających się w nim wydarzeniach,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uproszczenie komunikacji pomiędzy mieszkańcami-gminą-przedsiębiorcami,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promocję lokalnej przedsiębiorczości,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poprawienie dostępności oferowanych usług dla każdego użytkownika,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cyfryzację miasta połączoną z usprawnieniem działania urzędu.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Założeniem systemu jest modułowość czyli zapewnienie łatwej rozbudowy                        o kolejne rozwiązania w przyszłości…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9467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158604"/>
            <a:ext cx="8730229" cy="48772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26412" y="1033677"/>
            <a:ext cx="873022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Jarosławska Karta Miejska </a:t>
            </a:r>
          </a:p>
          <a:p>
            <a:endParaRPr lang="pl-PL" sz="2000" b="1" dirty="0"/>
          </a:p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atrakcyjne rozwiązanie informatyczne oferujące użytkownikom kompleksowość i pełny dostęp do planowanych e-usług; 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aplikacja podzielona na panele dla mieszkańca/przedsiębiorcy/turysty zapewniająca personalizację wyświetlanej treści. </a:t>
            </a:r>
          </a:p>
        </p:txBody>
      </p:sp>
    </p:spTree>
    <p:extLst>
      <p:ext uri="{BB962C8B-B14F-4D97-AF65-F5344CB8AC3E}">
        <p14:creationId xmlns:p14="http://schemas.microsoft.com/office/powerpoint/2010/main" val="48805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158604"/>
            <a:ext cx="8730229" cy="48772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569095" y="1982645"/>
            <a:ext cx="338471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 </a:t>
            </a:r>
            <a:endParaRPr lang="pl-PL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MODUŁY: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Ustawienia ogólne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Wydarzenia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Aktualności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Moduł Benefity / Promocje / Bilety/Produkty do sprzedaży lub </a:t>
            </a:r>
          </a:p>
          <a:p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wykorzystania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Zamówienia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Raporty i statystyki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mieszkańca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partnera</a:t>
            </a:r>
          </a:p>
        </p:txBody>
      </p:sp>
      <p:sp>
        <p:nvSpPr>
          <p:cNvPr id="5" name="Prostokąt 4"/>
          <p:cNvSpPr/>
          <p:nvPr/>
        </p:nvSpPr>
        <p:spPr>
          <a:xfrm>
            <a:off x="4440787" y="275208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Umów wizytę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Elektroniczny system zgłoszeń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Budżet obywatelski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Moje podatki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e-Rachunki/e-Faktury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i historia liczników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Karta Turystyczna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e-Rezerwacja (wynajem obiektów sportowych                    i hal)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Integracja z miejskim systemem 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Integracja z miejskim systemem płatnego parkowania</a:t>
            </a:r>
          </a:p>
        </p:txBody>
      </p:sp>
      <p:sp>
        <p:nvSpPr>
          <p:cNvPr id="6" name="Prostokąt 5"/>
          <p:cNvSpPr/>
          <p:nvPr/>
        </p:nvSpPr>
        <p:spPr>
          <a:xfrm>
            <a:off x="2742180" y="1049258"/>
            <a:ext cx="4057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Przykładowe funkcjonalności</a:t>
            </a:r>
          </a:p>
        </p:txBody>
      </p:sp>
    </p:spTree>
    <p:extLst>
      <p:ext uri="{BB962C8B-B14F-4D97-AF65-F5344CB8AC3E}">
        <p14:creationId xmlns:p14="http://schemas.microsoft.com/office/powerpoint/2010/main" val="2707213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158604"/>
            <a:ext cx="8730229" cy="48772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26412" y="1222352"/>
            <a:ext cx="8691175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Planowane korzyści dla mieszkańców i instytucji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Łatwiejszy dostęp do usług miejskich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Współpraca z instytucjami publicznymi i prywatnymi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Budowa partnerstwa z przedsiębiorcami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Zaangażowanie mieszkańców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Wygodne i bezpieczne płatności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Promocja ekologicznych środków transportu</a:t>
            </a:r>
          </a:p>
          <a:p>
            <a:pPr algn="just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8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95" y="6142018"/>
            <a:ext cx="8443692" cy="81083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3" y="6418727"/>
            <a:ext cx="342682" cy="34268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2599" flipV="1">
            <a:off x="3665885" y="6346573"/>
            <a:ext cx="385318" cy="401728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413" y="158604"/>
            <a:ext cx="8730229" cy="487722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2286000" y="26903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sz="3200" dirty="0"/>
          </a:p>
        </p:txBody>
      </p:sp>
      <p:sp>
        <p:nvSpPr>
          <p:cNvPr id="4" name="Prostokąt 3"/>
          <p:cNvSpPr/>
          <p:nvPr/>
        </p:nvSpPr>
        <p:spPr>
          <a:xfrm>
            <a:off x="226413" y="1454575"/>
            <a:ext cx="873022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/>
              <a:t>                  </a:t>
            </a:r>
          </a:p>
          <a:p>
            <a:pPr algn="ctr"/>
            <a:r>
              <a:rPr lang="pl-PL" sz="4400" b="1" dirty="0">
                <a:solidFill>
                  <a:srgbClr val="0070C0"/>
                </a:solidFill>
                <a:latin typeface="Book Antiqua" panose="02040602050305030304" pitchFamily="18" charset="0"/>
                <a:cs typeface="MV Boli" panose="02000500030200090000" pitchFamily="2" charset="0"/>
              </a:rPr>
              <a:t>Dziękuję za uwagę</a:t>
            </a:r>
            <a:endParaRPr lang="pl-PL" sz="3200" dirty="0">
              <a:latin typeface="Book Antiqua" panose="02040602050305030304" pitchFamily="18" charset="0"/>
            </a:endParaRPr>
          </a:p>
          <a:p>
            <a:endParaRPr lang="pl-PL" sz="3200" dirty="0"/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Informatyczne Centrum Zarządzania Miastem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Rynek 1, 37-500 Jarosław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Tel. 16 624 87 76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kancelaria@um.jaroslaw.pl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Centrala: tel. 16 624 87 00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32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988" y="4239532"/>
            <a:ext cx="1114023" cy="149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31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3061</TotalTime>
  <Words>437</Words>
  <Application>Microsoft Office PowerPoint</Application>
  <PresentationFormat>Pokaz na ekranie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Międlar</dc:creator>
  <cp:lastModifiedBy>Edyta Pytko</cp:lastModifiedBy>
  <cp:revision>290</cp:revision>
  <cp:lastPrinted>2023-07-07T13:17:46Z</cp:lastPrinted>
  <dcterms:created xsi:type="dcterms:W3CDTF">2022-06-08T11:43:07Z</dcterms:created>
  <dcterms:modified xsi:type="dcterms:W3CDTF">2023-07-10T05:54:22Z</dcterms:modified>
</cp:coreProperties>
</file>