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5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139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52474-55E8-4DDD-BEBD-CA2E989FF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F637EF-4D16-446F-81F0-D3A543197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403733-AF13-43AF-B995-D22CE52C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2B2916-3734-4075-B1C9-FF6E10E81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63F704-2734-4846-91EC-B65D7D41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1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5D838-E846-49B8-B571-30C872D4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C6F82EA-5C5D-40F4-8E26-215DB4EA0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6C1284-61A1-4FB2-B8AC-63D5441D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16E921-A7C7-4637-B5C6-4D66371E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1A1B57-1296-48BF-AC0E-BEB92B55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3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84E0327-C27B-4EA1-ADC0-8524EE052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A086DD-346A-4ABC-ABAB-8B266232B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40377C-4B21-49D6-84B7-6D4BD3AB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CC92E0-A2D2-4628-92E1-00CD0444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280C66-5EA6-4801-B361-02AB301D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57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78B7EB-4FE0-48CD-8063-73B3D6E4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F8EFB-36F9-4950-BE11-A6CD0F433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BCB3BB-4DD7-4811-832E-404F2CCD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74386-277C-44EC-8004-A7E8AFED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0B273E-4B39-4DDD-A788-BE0390E0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CC10B-1C4C-412A-B00C-F73B606E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EFABF5-47A0-4305-8FB0-522910EE3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29B47A-F851-41A4-BD47-55813F8E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6E9BFB-A8E0-45DA-A3EF-799DEC08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9EA1B5-A2D1-4822-B5AC-3191A8D3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2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F7193-3E96-4172-BB53-F062AC97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FB4455-C204-4552-81B2-8DA0C4BBC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13E555-5D63-46F1-A970-101330538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B46195-3032-43D8-AC78-E132423C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FE9A63-A3E9-4152-A47A-F8D65781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9B2EC0-0569-46BF-8976-B7444125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06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4A660-966E-4A7E-85FB-AF5974C7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C8E230-E2AB-4230-ADC8-B858D325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22E3AF-47A7-4D24-9F60-591B575D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CB3C50-C7AA-4155-91D7-1A4CE6D41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C7A289E-DC92-4713-8D02-4D5B5765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D693F3F-99E5-4E85-B0AE-66A8CE7A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947F9F4-C068-478F-9230-6BA88462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142C9AB-4B3F-47E7-94EC-7D95A710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92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8C2CB-DAF3-4286-B155-5F86EB06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BCA9DDF-DF6F-4AAD-9A11-9FB314F8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107FCF-029B-4294-8332-A17FF228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D3EBCD-09DE-4916-AAE5-D315969D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5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363907F-F795-4344-962F-41BB82DC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1171022-FCBF-442B-B936-A7E7633E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DEAF63-1E70-45F8-A0E7-6F8299EB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65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6D875-EACA-44EE-B200-48362A2A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2F3119-4231-4195-843F-6873ECB0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DFBB69-E15E-482A-B0D2-C1612D53C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E174C8-6F34-4A68-AB87-75188895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258D28-6047-4BEB-93F9-B8F48D88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309C12-0821-4F22-862B-285C5B39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36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14939-2961-4480-B1D3-D3AEFAB0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349B0B3-C5C6-412E-B016-E507CB9DF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B93AE9-D444-46C1-BFA2-50C4A1529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39DA7C-4C86-4D3D-9061-B9511E13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3B90FD-8A04-40F8-B6BB-81AC4599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44C698-23DD-4D36-AC91-853C22C6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82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41536E5-EB4F-4359-B03D-4C5778D3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CCB719-035B-4F04-8542-6CA113023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049106-CC59-4A67-A709-392688046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7BAA-B94A-4130-AB06-2FD431528C82}" type="datetimeFigureOut">
              <a:rPr lang="pl-PL" smtClean="0"/>
              <a:t>10.07.2023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CEBE37-A863-4DD6-A190-178583FEE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7FE5DB-80BC-4F37-BA21-E23756771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2E2C-802D-4D81-BED4-A361AB8F94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6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CEBCB-F839-4095-BAF9-A10B9242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761" y="2921517"/>
            <a:ext cx="8366414" cy="2157274"/>
          </a:xfrm>
        </p:spPr>
        <p:txBody>
          <a:bodyPr anchor="t">
            <a:noAutofit/>
          </a:bodyPr>
          <a:lstStyle/>
          <a:p>
            <a:pPr>
              <a:lnSpc>
                <a:spcPct val="114000"/>
              </a:lnSpc>
            </a:pPr>
            <a:r>
              <a:rPr lang="pl-PL" sz="3400" b="0" dirty="0">
                <a:solidFill>
                  <a:srgbClr val="222222"/>
                </a:solidFill>
                <a:effectLst/>
                <a:latin typeface="Red Hat Display" panose="02010503040201060303" pitchFamily="2" charset="-18"/>
              </a:rPr>
              <a:t>Stworzenie i wprowadzenie innowacyjnego rozwiązania technologicznego w postaci aplikacji poświęconej zabytkom położonym na terenie Powiatu Krakowskiego</a:t>
            </a:r>
            <a:endParaRPr lang="pl-PL" sz="3400" dirty="0">
              <a:latin typeface="Red Hat Display" panose="02010503040201060303" pitchFamily="2" charset="-18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5551F1-6EDB-4CEC-89DC-CAD89CD2F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700" y="5889474"/>
            <a:ext cx="8661400" cy="365126"/>
          </a:xfrm>
        </p:spPr>
        <p:txBody>
          <a:bodyPr>
            <a:normAutofit lnSpcReduction="10000"/>
          </a:bodyPr>
          <a:lstStyle/>
          <a:p>
            <a:pPr algn="r"/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19AAE2F-A821-4AA1-A2E1-A66B5CD17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60538"/>
            <a:ext cx="6232889" cy="28527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089A022-30F3-4059-99DB-92250E893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5490522"/>
            <a:ext cx="726296" cy="79790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D2FF5C4-5593-E5A5-5A62-A79B4D3A1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271" y="557214"/>
            <a:ext cx="1000125" cy="5619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61C9D06-EFF5-99BD-4C8C-B2F36C780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796" y="1207843"/>
            <a:ext cx="990600" cy="4191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21CB450-E087-B6A2-AB1F-30413F6B1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Podsumowanie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09"/>
            <a:ext cx="10515600" cy="447487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34000"/>
              </a:lnSpc>
              <a:spcBef>
                <a:spcPts val="600"/>
              </a:spcBef>
              <a:buNone/>
            </a:pPr>
            <a:r>
              <a:rPr lang="pl-PL" dirty="0">
                <a:latin typeface="Red Hat Display" panose="02010503040201060303" pitchFamily="2" charset="-18"/>
              </a:rPr>
              <a:t>Powiat Krakowski zamierza wdrożyć dedykowany system informatyczny którego głównym zadaniem będzie </a:t>
            </a:r>
            <a:r>
              <a:rPr lang="pl-PL" b="1" dirty="0">
                <a:latin typeface="Red Hat Display" panose="02010503040201060303" pitchFamily="2" charset="-18"/>
              </a:rPr>
              <a:t>prowadzenie w ujednoliconej formie Ewidencji Obiektów Prawem Chronionych</a:t>
            </a:r>
            <a:r>
              <a:rPr lang="pl-PL" dirty="0">
                <a:latin typeface="Red Hat Display" panose="02010503040201060303" pitchFamily="2" charset="-18"/>
              </a:rPr>
              <a:t> oraz </a:t>
            </a:r>
            <a:r>
              <a:rPr lang="pl-PL" b="1" dirty="0">
                <a:latin typeface="Red Hat Display" panose="02010503040201060303" pitchFamily="2" charset="-18"/>
              </a:rPr>
              <a:t>prezentacja Ewidencji </a:t>
            </a:r>
            <a:br>
              <a:rPr lang="pl-PL" b="1" dirty="0">
                <a:latin typeface="Red Hat Display" panose="02010503040201060303" pitchFamily="2" charset="-18"/>
              </a:rPr>
            </a:br>
            <a:r>
              <a:rPr lang="pl-PL" b="1" dirty="0">
                <a:latin typeface="Red Hat Display" panose="02010503040201060303" pitchFamily="2" charset="-18"/>
              </a:rPr>
              <a:t>w atrakcyjny dla obywatela (mieszkańca/turysty) sposób</a:t>
            </a:r>
            <a:r>
              <a:rPr lang="pl-PL" dirty="0">
                <a:latin typeface="Red Hat Display" panose="02010503040201060303" pitchFamily="2" charset="-18"/>
              </a:rPr>
              <a:t>. System, w postaci usługi, będzie udostępniany gminom położonym na terenie Powiatu.</a:t>
            </a:r>
          </a:p>
          <a:p>
            <a:pPr marL="0" indent="0" algn="just">
              <a:lnSpc>
                <a:spcPct val="134000"/>
              </a:lnSpc>
              <a:spcBef>
                <a:spcPts val="600"/>
              </a:spcBef>
              <a:buNone/>
            </a:pPr>
            <a:endParaRPr lang="pl-PL" sz="1400" dirty="0">
              <a:latin typeface="Red Hat Display" panose="02010503040201060303" pitchFamily="2" charset="-18"/>
            </a:endParaRPr>
          </a:p>
          <a:p>
            <a:pPr marL="0" indent="0" algn="just">
              <a:lnSpc>
                <a:spcPct val="134000"/>
              </a:lnSpc>
              <a:spcBef>
                <a:spcPts val="600"/>
              </a:spcBef>
              <a:buNone/>
            </a:pPr>
            <a:r>
              <a:rPr lang="pl-PL" b="1" dirty="0">
                <a:latin typeface="Red Hat Display" panose="02010503040201060303" pitchFamily="2" charset="-18"/>
              </a:rPr>
              <a:t>Zadanie 1 </a:t>
            </a:r>
            <a:r>
              <a:rPr lang="pl-PL" dirty="0">
                <a:latin typeface="Red Hat Display" panose="02010503040201060303" pitchFamily="2" charset="-18"/>
              </a:rPr>
              <a:t>– stworzenie Systemu Ewidencji Obiektów Prawem Chronionych wraz z Serwisem do prezentacji gromadzonych danych.</a:t>
            </a:r>
          </a:p>
          <a:p>
            <a:pPr marL="0" indent="0" algn="just">
              <a:lnSpc>
                <a:spcPct val="134000"/>
              </a:lnSpc>
              <a:spcBef>
                <a:spcPts val="600"/>
              </a:spcBef>
              <a:buNone/>
            </a:pPr>
            <a:r>
              <a:rPr lang="pl-PL" b="1" dirty="0">
                <a:latin typeface="Red Hat Display" panose="02010503040201060303" pitchFamily="2" charset="-18"/>
              </a:rPr>
              <a:t>Zadanie 2 </a:t>
            </a:r>
            <a:r>
              <a:rPr lang="pl-PL" dirty="0">
                <a:latin typeface="Red Hat Display" panose="02010503040201060303" pitchFamily="2" charset="-18"/>
              </a:rPr>
              <a:t>– stworzenie dedykowanej aplikacji mobilnej dla społecznych opiekunów zabytków oraz dla pracowników gmin i Powiatu.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74EA598-B74C-7A5F-5B42-E4C897313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Podsumowanie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09"/>
            <a:ext cx="10515600" cy="4474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4000"/>
              </a:lnSpc>
              <a:spcBef>
                <a:spcPts val="600"/>
              </a:spcBef>
              <a:buNone/>
            </a:pPr>
            <a:r>
              <a:rPr lang="pl-PL" sz="1700" b="1" dirty="0">
                <a:latin typeface="Red Hat Display" panose="02010503040201060303" pitchFamily="2" charset="-18"/>
              </a:rPr>
              <a:t>System Ewidencji Obiektów Prawem Chronionych </a:t>
            </a:r>
            <a:r>
              <a:rPr lang="pl-PL" sz="1700" dirty="0">
                <a:latin typeface="Red Hat Display" panose="02010503040201060303" pitchFamily="2" charset="-18"/>
              </a:rPr>
              <a:t>oraz </a:t>
            </a:r>
            <a:r>
              <a:rPr lang="pl-PL" sz="1700" b="1" dirty="0">
                <a:latin typeface="Red Hat Display" panose="02010503040201060303" pitchFamily="2" charset="-18"/>
              </a:rPr>
              <a:t>Serwis do prezentacji gromadzonych danych </a:t>
            </a:r>
            <a:r>
              <a:rPr lang="pl-PL" sz="1700" dirty="0">
                <a:latin typeface="Red Hat Display" panose="02010503040201060303" pitchFamily="2" charset="-18"/>
              </a:rPr>
              <a:t>– wybór funkcji: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550" dirty="0">
                <a:latin typeface="Red Hat Display" panose="02010503040201060303" pitchFamily="2" charset="-18"/>
              </a:rPr>
              <a:t>system musi zapewnić import danych z serwisów Narodowego Instytutu Dziedzictwa,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550" dirty="0">
                <a:latin typeface="Red Hat Display" panose="02010503040201060303" pitchFamily="2" charset="-18"/>
              </a:rPr>
              <a:t>system musi zapewnić generator księgi zabytków na podstawie danych z kart ewidencyjnych zabytków i kart adresowych zabytków oraz tworzenie elektronicznych wersji,</a:t>
            </a:r>
            <a:r>
              <a:rPr lang="pl-PL" sz="1550" dirty="0">
                <a:solidFill>
                  <a:srgbClr val="000000"/>
                </a:solidFill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550" dirty="0"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serwis musi umożliwić możliwość zgłaszania przez internautów obiektów jako kandydatów do objęcia ochroną,</a:t>
            </a:r>
            <a:endParaRPr lang="pl-PL" sz="1550" dirty="0">
              <a:solidFill>
                <a:srgbClr val="000000"/>
              </a:solidFill>
              <a:effectLst/>
              <a:latin typeface="Red Hat Display" panose="02010503040201060303" pitchFamily="2" charset="-18"/>
              <a:ea typeface="Times New Roman" panose="02020603050405020304" pitchFamily="18" charset="0"/>
            </a:endParaRP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550" dirty="0">
                <a:solidFill>
                  <a:srgbClr val="000000"/>
                </a:solidFill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system musi zapewnić możliwość wyznaczonym pracownikom gmin w zakresach terytorialnych poszczególnych gmin docelowej akceptacji lub odrzucenia obiektów zgłoszonych jako kandydatów do objęcia ochroną wstępnie zaakceptowanych przez Społecznych Opiekunów Zabytków,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550" dirty="0">
                <a:effectLst/>
                <a:latin typeface="Red Hat Display" panose="02010503040201060303" pitchFamily="2" charset="-18"/>
                <a:ea typeface="Calibri" panose="020F0502020204030204" pitchFamily="34" charset="0"/>
              </a:rPr>
              <a:t>serwis musi zapewnić wyświetlanie listy obiektów wraz z możliwością ich filtrowania wg kategorii oraz wyszukiwania po nazwie, lokalizacji,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550" dirty="0">
                <a:effectLst/>
                <a:latin typeface="Red Hat Display" panose="02010503040201060303" pitchFamily="2" charset="-18"/>
                <a:ea typeface="Calibri" panose="020F0502020204030204" pitchFamily="34" charset="0"/>
              </a:rPr>
              <a:t>serwis musi zapewnić </a:t>
            </a:r>
            <a:r>
              <a:rPr lang="pl-PL" sz="1550" dirty="0"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wyświetlanie obiektów w podziale na kategorie</a:t>
            </a:r>
            <a:r>
              <a:rPr lang="pl-PL" sz="1550" dirty="0">
                <a:latin typeface="Red Hat Display" panose="02010503040201060303" pitchFamily="2" charset="-18"/>
                <a:ea typeface="Times New Roman" panose="02020603050405020304" pitchFamily="18" charset="0"/>
              </a:rPr>
              <a:t> (architektura drewniana, gotycka, pałace </a:t>
            </a:r>
            <a:br>
              <a:rPr lang="pl-PL" sz="1550" dirty="0">
                <a:latin typeface="Red Hat Display" panose="02010503040201060303" pitchFamily="2" charset="-18"/>
                <a:ea typeface="Times New Roman" panose="02020603050405020304" pitchFamily="18" charset="0"/>
              </a:rPr>
            </a:br>
            <a:r>
              <a:rPr lang="pl-PL" sz="1550" dirty="0">
                <a:latin typeface="Red Hat Display" panose="02010503040201060303" pitchFamily="2" charset="-18"/>
                <a:ea typeface="Times New Roman" panose="02020603050405020304" pitchFamily="18" charset="0"/>
              </a:rPr>
              <a:t>i rezydencje, obiekty sakralne, miejsca martyrologii), 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endParaRPr lang="pl-PL" sz="1700" dirty="0">
              <a:latin typeface="Red Hat Display" panose="02010503040201060303" pitchFamily="2" charset="-18"/>
            </a:endParaRP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5DC6334-4885-AD54-D65E-8CD119D16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Podsumowanie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09"/>
            <a:ext cx="10515600" cy="4474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4000"/>
              </a:lnSpc>
              <a:spcBef>
                <a:spcPts val="600"/>
              </a:spcBef>
              <a:buNone/>
            </a:pPr>
            <a:r>
              <a:rPr lang="pl-PL" sz="1700" b="1" dirty="0">
                <a:latin typeface="Red Hat Display" panose="02010503040201060303" pitchFamily="2" charset="-18"/>
              </a:rPr>
              <a:t>System Ewidencji Obiektów Prawem Chronionych </a:t>
            </a:r>
            <a:r>
              <a:rPr lang="pl-PL" sz="1700" dirty="0">
                <a:latin typeface="Red Hat Display" panose="02010503040201060303" pitchFamily="2" charset="-18"/>
              </a:rPr>
              <a:t>oraz </a:t>
            </a:r>
            <a:r>
              <a:rPr lang="pl-PL" sz="1700" b="1" dirty="0">
                <a:latin typeface="Red Hat Display" panose="02010503040201060303" pitchFamily="2" charset="-18"/>
              </a:rPr>
              <a:t>Serwis do prezentacji gromadzonych danych </a:t>
            </a:r>
            <a:r>
              <a:rPr lang="pl-PL" sz="1700" dirty="0">
                <a:latin typeface="Red Hat Display" panose="02010503040201060303" pitchFamily="2" charset="-18"/>
              </a:rPr>
              <a:t>– wybór funkcji: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700" dirty="0">
                <a:latin typeface="Red Hat Display" panose="02010503040201060303" pitchFamily="2" charset="-18"/>
              </a:rPr>
              <a:t>serwis musi zapewnić wyznaczanie tras dojścia / dojazdu do zaznaczonych obiektów,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700" dirty="0">
                <a:latin typeface="Red Hat Display" panose="02010503040201060303" pitchFamily="2" charset="-18"/>
              </a:rPr>
              <a:t>serwis na urządzeniach mobilnym z włączoną lokalizacją musi zapewnić nawigowanie po wyznaczonej trasie dojścia / dojazdu do obiektu z wykorzystaniem nawigacji wbudowanej w telefon/tablet 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700" dirty="0">
                <a:latin typeface="Red Hat Display" panose="02010503040201060303" pitchFamily="2" charset="-18"/>
              </a:rPr>
              <a:t>serwis posiada możliwość tworzenia predefiniowanych tras zwiedzania. Do tras istnieje możliwość przypisania informacji takich jak: czas przebycia danej trasy, jej długość w kilometrach, znajdujące się na trasie obiekty, aktualny czas przebycia na podstawie danych z Google o ruchu.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3A2286D-3F0E-1A87-221B-8A6E09D6C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9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Podsumowanie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09"/>
            <a:ext cx="10515600" cy="44748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4000"/>
              </a:lnSpc>
              <a:spcBef>
                <a:spcPts val="600"/>
              </a:spcBef>
              <a:buNone/>
            </a:pPr>
            <a:r>
              <a:rPr lang="pl-PL" sz="1700" b="1" dirty="0">
                <a:latin typeface="Red Hat Display" panose="02010503040201060303" pitchFamily="2" charset="-18"/>
              </a:rPr>
              <a:t>Aplikacja mobilna </a:t>
            </a:r>
            <a:r>
              <a:rPr lang="pl-PL" sz="1700" dirty="0">
                <a:latin typeface="Red Hat Display" panose="02010503040201060303" pitchFamily="2" charset="-18"/>
              </a:rPr>
              <a:t>– wybór funkcji: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700" dirty="0">
                <a:latin typeface="Red Hat Display" panose="02010503040201060303" pitchFamily="2" charset="-18"/>
              </a:rPr>
              <a:t>aplikacja musi zapewnić eksport / import danych do Systemu Ewidencji Obiektów Prawem Chronionych,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700" dirty="0">
                <a:latin typeface="Red Hat Display" panose="02010503040201060303" pitchFamily="2" charset="-18"/>
              </a:rPr>
              <a:t>aplikacja musi zapewnić dostęp do Internetu, aparatu fotograficznego telefonu, odbiornika GPS, żyroskopu,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800" dirty="0"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aplikacja musi zapewnić możliwość robienia notatek głosowych przyporządkowanych do opracowywanego obiektu,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800" dirty="0"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aplikacja musi zapewnić możliwość śledzenia odległości od fotografowanego obiektu,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700" dirty="0">
                <a:latin typeface="Red Hat Display" panose="02010503040201060303" pitchFamily="2" charset="-18"/>
              </a:rPr>
              <a:t>aplikacja, na podstawie danych </a:t>
            </a:r>
            <a:r>
              <a:rPr lang="pl-PL" sz="1700" dirty="0" err="1">
                <a:latin typeface="Red Hat Display" panose="02010503040201060303" pitchFamily="2" charset="-18"/>
              </a:rPr>
              <a:t>geolokalizacyjnych</a:t>
            </a:r>
            <a:r>
              <a:rPr lang="pl-PL" sz="1700" dirty="0">
                <a:latin typeface="Red Hat Display" panose="02010503040201060303" pitchFamily="2" charset="-18"/>
              </a:rPr>
              <a:t>, powinna proponować zabytek, o ile taki w zasobach istnieje i dokonywać zmian w jego danych stosownie do posiadanych uprawnień,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pl-PL" sz="1800" dirty="0"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aplikacja powinna zapewnić możliwość dla oznaczonych na mapie obiektów wyświetlania ikon przynależnych kategoriom obiektów</a:t>
            </a:r>
            <a:r>
              <a:rPr lang="pl-PL" sz="1700" dirty="0">
                <a:effectLst/>
                <a:latin typeface="Red Hat Display" panose="02010503040201060303" pitchFamily="2" charset="-18"/>
                <a:ea typeface="Times New Roman" panose="02020603050405020304" pitchFamily="18" charset="0"/>
              </a:rPr>
              <a:t>.</a:t>
            </a:r>
            <a:endParaRPr lang="pl-PL" sz="1700" dirty="0">
              <a:latin typeface="Red Hat Display" panose="02010503040201060303" pitchFamily="2" charset="-18"/>
            </a:endParaRP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3DFCB90-1139-5D67-DF4A-BB2164701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6" name="Tytuł 16">
            <a:extLst>
              <a:ext uri="{FF2B5EF4-FFF2-40B4-BE49-F238E27FC236}">
                <a16:creationId xmlns:a16="http://schemas.microsoft.com/office/drawing/2014/main" id="{FDED3957-1660-402D-8601-99049CC4DA31}"/>
              </a:ext>
            </a:extLst>
          </p:cNvPr>
          <p:cNvSpPr txBox="1">
            <a:spLocks/>
          </p:cNvSpPr>
          <p:nvPr/>
        </p:nvSpPr>
        <p:spPr>
          <a:xfrm>
            <a:off x="595223" y="2055643"/>
            <a:ext cx="10934093" cy="2722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Red Hat Display" panose="02010503040201060303" pitchFamily="2" charset="-18"/>
              </a:rPr>
              <a:t>Dziękuję za uwagę</a:t>
            </a:r>
            <a:br>
              <a:rPr lang="pl-PL" sz="3600" dirty="0">
                <a:solidFill>
                  <a:srgbClr val="C91517"/>
                </a:solidFill>
                <a:latin typeface="Red Hat Display Medium" panose="02010603040201060303" pitchFamily="2" charset="-18"/>
              </a:rPr>
            </a:br>
            <a:r>
              <a:rPr lang="pl-PL" sz="3600" dirty="0">
                <a:solidFill>
                  <a:srgbClr val="C91517"/>
                </a:solidFill>
                <a:latin typeface="Red Hat Display Medium" panose="02010603040201060303" pitchFamily="2" charset="-18"/>
              </a:rPr>
              <a:t>	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00CD4CF-8F39-4D72-A646-8D8A74E79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8189"/>
            <a:ext cx="2596551" cy="343981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DE6A60E-697D-4F85-E787-9E48FE81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675" y="1894855"/>
            <a:ext cx="1000125" cy="5619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A7CBF15-6650-64F3-B9BE-EA324DD96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2545484"/>
            <a:ext cx="990600" cy="4191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8D681E7-1D1A-B49E-395A-3C8B2F7EE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478" y="6277513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Wyzwanie Powiatu Krakowskiego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b="1" dirty="0">
                <a:latin typeface="Red Hat Display" panose="02010503040201060303" pitchFamily="2" charset="-18"/>
              </a:rPr>
              <a:t>Poszukiwanie i wdrażanie nowych koncepcji i rozwiązań dla ochrony zabytków oraz zarządzania dziedzictwem kulturowym</a:t>
            </a:r>
            <a:r>
              <a:rPr lang="pl-PL" dirty="0">
                <a:latin typeface="Red Hat Display" panose="02010503040201060303" pitchFamily="2" charset="-18"/>
              </a:rPr>
              <a:t>, w tym stworzenie i wprowadzenie innowacyjnego rozwiązania technologicznego w postaci </a:t>
            </a:r>
            <a:r>
              <a:rPr lang="pl-PL" b="1" dirty="0">
                <a:latin typeface="Red Hat Display" panose="02010503040201060303" pitchFamily="2" charset="-18"/>
              </a:rPr>
              <a:t>aplikacji poświęconej zabytkom położonym na terenie Powiatu Krakowskiego.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CA5AD5F-4702-6DA8-3A39-06E38C728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4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Wyzwanie Powiatu Krakowskiego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>
                <a:latin typeface="Red Hat Display" panose="02010503040201060303" pitchFamily="2" charset="-18"/>
              </a:rPr>
              <a:t>Aplikacja ma stanowić </a:t>
            </a:r>
            <a:r>
              <a:rPr lang="pl-PL" b="1" dirty="0">
                <a:latin typeface="Red Hat Display" panose="02010503040201060303" pitchFamily="2" charset="-18"/>
              </a:rPr>
              <a:t>narzędzie do ewidencjonowania zabytków</a:t>
            </a:r>
            <a:r>
              <a:rPr lang="pl-PL" dirty="0">
                <a:latin typeface="Red Hat Display" panose="02010503040201060303" pitchFamily="2" charset="-18"/>
              </a:rPr>
              <a:t>, w pierwszej kolejności kapliczek, położonych na terenie Powiatu Krakowskiego. 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pl-PL" dirty="0">
              <a:latin typeface="Red Hat Display" panose="02010503040201060303" pitchFamily="2" charset="-18"/>
            </a:endParaRP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>
                <a:latin typeface="Red Hat Display" panose="02010503040201060303" pitchFamily="2" charset="-18"/>
              </a:rPr>
              <a:t>Aplikacja ma pozwolić na </a:t>
            </a:r>
            <a:r>
              <a:rPr lang="pl-PL" b="1" dirty="0">
                <a:latin typeface="Red Hat Display" panose="02010503040201060303" pitchFamily="2" charset="-18"/>
              </a:rPr>
              <a:t>ewidencjonowanie obiektów</a:t>
            </a:r>
            <a:r>
              <a:rPr lang="pl-PL" dirty="0">
                <a:latin typeface="Red Hat Display" panose="02010503040201060303" pitchFamily="2" charset="-18"/>
              </a:rPr>
              <a:t> na terenie Powiatu Krakowskiego oraz </a:t>
            </a:r>
            <a:r>
              <a:rPr lang="pl-PL" b="1" dirty="0">
                <a:latin typeface="Red Hat Display" panose="02010503040201060303" pitchFamily="2" charset="-18"/>
              </a:rPr>
              <a:t>w podziale na poszczególne gminy</a:t>
            </a:r>
            <a:r>
              <a:rPr lang="pl-PL" dirty="0">
                <a:latin typeface="Red Hat Display" panose="02010503040201060303" pitchFamily="2" charset="-18"/>
              </a:rPr>
              <a:t>.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41A490A-A136-1E0F-E1AD-F62C5A51E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Wyzwanie Powiatu Krakowskiego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B5C17C5-5C5A-A0D9-256B-02F12F25EC2F}"/>
              </a:ext>
            </a:extLst>
          </p:cNvPr>
          <p:cNvSpPr/>
          <p:nvPr/>
        </p:nvSpPr>
        <p:spPr>
          <a:xfrm>
            <a:off x="3636185" y="1541342"/>
            <a:ext cx="3856075" cy="11720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Red Hat Display" panose="02010503040201060303" pitchFamily="2" charset="-18"/>
              </a:rPr>
              <a:t>wprowadzenie danych dotyczących zabytku przez użytkownika aplikacji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3D209E8-4E36-37A9-7AA2-FD8FA5F4AB97}"/>
              </a:ext>
            </a:extLst>
          </p:cNvPr>
          <p:cNvSpPr/>
          <p:nvPr/>
        </p:nvSpPr>
        <p:spPr>
          <a:xfrm>
            <a:off x="3636185" y="3194319"/>
            <a:ext cx="3856075" cy="11720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Red Hat Display" panose="02010503040201060303" pitchFamily="2" charset="-18"/>
              </a:rPr>
              <a:t>weryfikacja wprowadzonych danych przez pracownika Starostwa Powiatowego </a:t>
            </a:r>
            <a:br>
              <a:rPr lang="pl-PL" sz="2000" dirty="0">
                <a:solidFill>
                  <a:schemeClr val="tx1"/>
                </a:solidFill>
                <a:latin typeface="Red Hat Display" panose="02010503040201060303" pitchFamily="2" charset="-18"/>
              </a:rPr>
            </a:br>
            <a:r>
              <a:rPr lang="pl-PL" sz="2000" dirty="0">
                <a:solidFill>
                  <a:schemeClr val="tx1"/>
                </a:solidFill>
                <a:latin typeface="Red Hat Display" panose="02010503040201060303" pitchFamily="2" charset="-18"/>
              </a:rPr>
              <a:t>w Krakowie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42B1D20-6D28-B88D-A778-3CDEC1E88C5D}"/>
              </a:ext>
            </a:extLst>
          </p:cNvPr>
          <p:cNvSpPr/>
          <p:nvPr/>
        </p:nvSpPr>
        <p:spPr>
          <a:xfrm>
            <a:off x="3636185" y="4847296"/>
            <a:ext cx="3864931" cy="11720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Red Hat Display" panose="02010503040201060303" pitchFamily="2" charset="-18"/>
              </a:rPr>
              <a:t>udostępnienie danych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6AEF5AF3-FD0E-8CB0-FF70-9D08B522F9A7}"/>
              </a:ext>
            </a:extLst>
          </p:cNvPr>
          <p:cNvCxnSpPr>
            <a:cxnSpLocks/>
          </p:cNvCxnSpPr>
          <p:nvPr/>
        </p:nvCxnSpPr>
        <p:spPr>
          <a:xfrm>
            <a:off x="5564222" y="2778739"/>
            <a:ext cx="1" cy="370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53FDFF72-CE76-A38E-15E2-CC062A35C54C}"/>
              </a:ext>
            </a:extLst>
          </p:cNvPr>
          <p:cNvCxnSpPr>
            <a:cxnSpLocks/>
          </p:cNvCxnSpPr>
          <p:nvPr/>
        </p:nvCxnSpPr>
        <p:spPr>
          <a:xfrm>
            <a:off x="5564221" y="4431716"/>
            <a:ext cx="1" cy="370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34D5CC28-CB8B-9980-D194-AFE500A79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70" y="1393389"/>
            <a:ext cx="6364421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b="1" dirty="0">
                <a:latin typeface="Red Hat Display" panose="02010503040201060303" pitchFamily="2" charset="-18"/>
              </a:rPr>
              <a:t>Podniesienie kompetencji pracowników</a:t>
            </a:r>
            <a:r>
              <a:rPr lang="pl-PL" dirty="0">
                <a:latin typeface="Red Hat Display" panose="02010503040201060303" pitchFamily="2" charset="-18"/>
              </a:rPr>
              <a:t>, wchodzących w skład zespołu realizującego projekt, </a:t>
            </a:r>
            <a:br>
              <a:rPr lang="pl-PL" dirty="0">
                <a:latin typeface="Red Hat Display" panose="02010503040201060303" pitchFamily="2" charset="-18"/>
              </a:rPr>
            </a:br>
            <a:r>
              <a:rPr lang="pl-PL" b="1" dirty="0">
                <a:latin typeface="Red Hat Display" panose="02010503040201060303" pitchFamily="2" charset="-18"/>
              </a:rPr>
              <a:t>w zakresie wdrażania innowacji</a:t>
            </a:r>
            <a:r>
              <a:rPr lang="pl-PL" dirty="0">
                <a:latin typeface="Red Hat Display" panose="02010503040201060303" pitchFamily="2" charset="-18"/>
              </a:rPr>
              <a:t>, </a:t>
            </a:r>
            <a:br>
              <a:rPr lang="pl-PL" dirty="0">
                <a:latin typeface="Red Hat Display" panose="02010503040201060303" pitchFamily="2" charset="-18"/>
              </a:rPr>
            </a:br>
            <a:r>
              <a:rPr lang="pl-PL" dirty="0">
                <a:latin typeface="Red Hat Display" panose="02010503040201060303" pitchFamily="2" charset="-18"/>
              </a:rPr>
              <a:t>w szczególności stosowania przez jednostkę samorządu terytorialnego dialogu technicznego oraz dwuetapowego konkursu zgodnie </a:t>
            </a:r>
            <a:br>
              <a:rPr lang="pl-PL" dirty="0">
                <a:latin typeface="Red Hat Display" panose="02010503040201060303" pitchFamily="2" charset="-18"/>
              </a:rPr>
            </a:br>
            <a:r>
              <a:rPr lang="pl-PL" dirty="0">
                <a:latin typeface="Red Hat Display" panose="02010503040201060303" pitchFamily="2" charset="-18"/>
              </a:rPr>
              <a:t>z ustawą Prawo zamówień publicznych.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0974D25B-EAD6-46EB-931F-C94C5715F2CF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E551589-624A-4BB3-BE99-10A5C90EF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9FCCCA8-721F-04D5-3E9C-09E00F040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87" y="204299"/>
            <a:ext cx="4371219" cy="607585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B816E5-FBEE-CCFB-01D3-E09905188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Szkolenia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87D46FD-A50E-172A-C05E-94B6364342E1}"/>
              </a:ext>
            </a:extLst>
          </p:cNvPr>
          <p:cNvSpPr txBox="1"/>
          <p:nvPr/>
        </p:nvSpPr>
        <p:spPr>
          <a:xfrm>
            <a:off x="5595124" y="1822021"/>
            <a:ext cx="63531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latin typeface="Red Hat Display" panose="02010503040201060303" pitchFamily="2" charset="-18"/>
              </a:rPr>
              <a:t>28 lutego 2022 r. – 1 marca 2022 r. </a:t>
            </a:r>
            <a:br>
              <a:rPr lang="pl-PL" sz="2800" b="1" dirty="0">
                <a:latin typeface="Red Hat Display" panose="02010503040201060303" pitchFamily="2" charset="-18"/>
              </a:rPr>
            </a:br>
            <a:r>
              <a:rPr lang="pl-PL" sz="2800" dirty="0">
                <a:latin typeface="Red Hat Display" panose="02010503040201060303" pitchFamily="2" charset="-18"/>
              </a:rPr>
              <a:t>Szkolenie wprowadzające w zakresie stosowania metodyk zwinnych Agile, SCRUM dostosowanych do specyfiki Jednostek Samorządu Terytorialnego</a:t>
            </a:r>
          </a:p>
          <a:p>
            <a:endParaRPr lang="pl-PL" sz="2800" dirty="0">
              <a:latin typeface="Red Hat Display" panose="02010503040201060303" pitchFamily="2" charset="-18"/>
            </a:endParaRPr>
          </a:p>
          <a:p>
            <a:pPr algn="just"/>
            <a:r>
              <a:rPr lang="pl-PL" sz="2800" b="1" dirty="0">
                <a:latin typeface="Red Hat Display" panose="02010503040201060303" pitchFamily="2" charset="-18"/>
              </a:rPr>
              <a:t>24-25 marca 2022 r.</a:t>
            </a:r>
          </a:p>
          <a:p>
            <a:pPr algn="just"/>
            <a:r>
              <a:rPr lang="pl-PL" sz="2800" dirty="0">
                <a:latin typeface="Red Hat Display" panose="02010503040201060303" pitchFamily="2" charset="-18"/>
              </a:rPr>
              <a:t>Wstępne konsultacje rynkowe i konkurs w nowym PZP</a:t>
            </a:r>
          </a:p>
          <a:p>
            <a:endParaRPr lang="pl-PL" sz="28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D4A7BB1-19ED-A177-8F63-DADB8E48B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01" y="1563277"/>
            <a:ext cx="5138543" cy="373144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C0C6E9E-355E-F876-5633-F0AD9A718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Diagnoza potrzeb technologicznych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>
                <a:latin typeface="Red Hat Display" panose="02010503040201060303" pitchFamily="2" charset="-18"/>
              </a:rPr>
              <a:t>Efektem serii spotkań z doradcą technologicznym - firma THINKIT, było opracowanie </a:t>
            </a:r>
            <a:r>
              <a:rPr lang="pl-PL" b="1" i="1" dirty="0">
                <a:latin typeface="Red Hat Display" panose="02010503040201060303" pitchFamily="2" charset="-18"/>
              </a:rPr>
              <a:t>Raportu z diagnozy potrzeb Powiatu Krakowskiego</a:t>
            </a:r>
            <a:r>
              <a:rPr lang="pl-PL" dirty="0">
                <a:latin typeface="Red Hat Display" panose="02010503040201060303" pitchFamily="2" charset="-18"/>
              </a:rPr>
              <a:t>. 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pl-PL" dirty="0">
              <a:latin typeface="Red Hat Display" panose="02010503040201060303" pitchFamily="2" charset="-18"/>
            </a:endParaRP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3000" b="1" dirty="0">
                <a:latin typeface="Red Hat Display" panose="02010503040201060303" pitchFamily="2" charset="-18"/>
              </a:rPr>
              <a:t>Wnioski: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latin typeface="Red Hat Display" panose="02010503040201060303" pitchFamily="2" charset="-18"/>
              </a:rPr>
              <a:t>wyzwanie nie wymaga redefinicji,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pl-PL" dirty="0">
                <a:latin typeface="Red Hat Display" panose="02010503040201060303" pitchFamily="2" charset="-18"/>
              </a:rPr>
              <a:t>po analizie rynku z dostępnymi rozwiązaniami nie znaleziono właściwego, dostępnego od ręki, gotowego rozwiązania, które spełniałoby oczekiwania i realizowałoby wszystkie potrzeby Powiatu Krakowskiego. 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1FE563E-87F8-B6CA-84DA-05F3BC48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2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Diagnoza potrzeb technologicznych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742303-5538-4254-8B7A-5C213DA7B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>
                <a:latin typeface="Red Hat Display" panose="02010503040201060303" pitchFamily="2" charset="-18"/>
              </a:rPr>
              <a:t>Planowanym efektem wdrożenia rozwiązania powinien być </a:t>
            </a:r>
            <a:r>
              <a:rPr lang="pl-PL" b="1" dirty="0">
                <a:latin typeface="Red Hat Display" panose="02010503040201060303" pitchFamily="2" charset="-18"/>
              </a:rPr>
              <a:t>System Ewidencji Obiektów Prawem Chronionych </a:t>
            </a:r>
            <a:r>
              <a:rPr lang="pl-PL" dirty="0">
                <a:latin typeface="Red Hat Display" panose="02010503040201060303" pitchFamily="2" charset="-18"/>
              </a:rPr>
              <a:t>składający się z: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latin typeface="Red Hat Display" panose="02010503040201060303" pitchFamily="2" charset="-18"/>
              </a:rPr>
              <a:t> </a:t>
            </a:r>
            <a:r>
              <a:rPr lang="pl-PL" b="1" dirty="0">
                <a:latin typeface="Red Hat Display" panose="02010503040201060303" pitchFamily="2" charset="-18"/>
              </a:rPr>
              <a:t>części serwerowej (centralnej),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latin typeface="Red Hat Display" panose="02010503040201060303" pitchFamily="2" charset="-18"/>
              </a:rPr>
              <a:t> </a:t>
            </a:r>
            <a:r>
              <a:rPr lang="pl-PL" b="1" dirty="0">
                <a:latin typeface="Red Hat Display" panose="02010503040201060303" pitchFamily="2" charset="-18"/>
              </a:rPr>
              <a:t>części desktopowej </a:t>
            </a:r>
            <a:r>
              <a:rPr lang="pl-PL" dirty="0">
                <a:latin typeface="Red Hat Display" panose="02010503040201060303" pitchFamily="2" charset="-18"/>
              </a:rPr>
              <a:t>– zapewniającej wygodne wprowadzanie danych do bazy z różnych rodzajów źródeł oraz ich niezbędną obróbkę,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dirty="0">
                <a:latin typeface="Red Hat Display" panose="02010503040201060303" pitchFamily="2" charset="-18"/>
              </a:rPr>
              <a:t> </a:t>
            </a:r>
            <a:r>
              <a:rPr lang="pl-PL" b="1" dirty="0">
                <a:latin typeface="Red Hat Display" panose="02010503040201060303" pitchFamily="2" charset="-18"/>
              </a:rPr>
              <a:t>aplikacji mobilnej </a:t>
            </a:r>
            <a:r>
              <a:rPr lang="pl-PL" dirty="0">
                <a:latin typeface="Red Hat Display" panose="02010503040201060303" pitchFamily="2" charset="-18"/>
              </a:rPr>
              <a:t>– umożliwiającej zarejestrowanym użytkownikom zbieranie danych w terenie.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pl-PL" dirty="0">
              <a:latin typeface="Red Hat Display" panose="02010503040201060303" pitchFamily="2" charset="-18"/>
            </a:endParaRP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5BF5E28-FF75-D131-9332-F18B81926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DB50690-C6E4-4470-8D37-E53DE119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365125"/>
            <a:ext cx="1054699" cy="132294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45D111-DF64-4B99-9ED7-580691F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Red Hat Display Medium" panose="02010603040201060303" pitchFamily="2" charset="-18"/>
              </a:rPr>
              <a:t>Wstępne konsultacje rynkowe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546984E9-D455-4BAE-B7F7-40EE44458D50}"/>
              </a:ext>
            </a:extLst>
          </p:cNvPr>
          <p:cNvSpPr txBox="1">
            <a:spLocks/>
          </p:cNvSpPr>
          <p:nvPr/>
        </p:nvSpPr>
        <p:spPr>
          <a:xfrm>
            <a:off x="6961516" y="6003984"/>
            <a:ext cx="3864933" cy="301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000" dirty="0">
                <a:latin typeface="Red Hat Display" panose="02010503040201060303" pitchFamily="2" charset="-18"/>
              </a:rPr>
              <a:t>Biuro Strategii i Rozwoju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BA5644-8589-40CB-AB6F-3E4212B1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50" y="5870035"/>
            <a:ext cx="432998" cy="4756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A4E875B-6348-F464-8EFA-87943014D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0" y="1391748"/>
            <a:ext cx="5934655" cy="477722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87D46FD-A50E-172A-C05E-94B6364342E1}"/>
              </a:ext>
            </a:extLst>
          </p:cNvPr>
          <p:cNvSpPr txBox="1"/>
          <p:nvPr/>
        </p:nvSpPr>
        <p:spPr>
          <a:xfrm>
            <a:off x="6762750" y="1918694"/>
            <a:ext cx="5143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Red Hat Display" panose="02010503040201060303" pitchFamily="2" charset="-18"/>
              </a:rPr>
              <a:t>Wstępne konsultacje rynkowe zostały przeprowadzone w dniu 4 i 25 października 2022 r. </a:t>
            </a:r>
          </a:p>
          <a:p>
            <a:endParaRPr lang="pl-PL" sz="2800" dirty="0">
              <a:latin typeface="Red Hat Display" panose="02010503040201060303" pitchFamily="2" charset="-18"/>
            </a:endParaRPr>
          </a:p>
          <a:p>
            <a:r>
              <a:rPr lang="pl-PL" sz="2800" dirty="0">
                <a:latin typeface="Red Hat Display" panose="02010503040201060303" pitchFamily="2" charset="-18"/>
              </a:rPr>
              <a:t>Zamawiający uzyskał niezbędne informacje pozwalające na przygotowanie opisu przedmiotu zamówienia. </a:t>
            </a:r>
            <a:endParaRPr lang="pl-PL" sz="28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A930223-2D7C-11EF-50B1-11CD12B97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324" y="6255828"/>
            <a:ext cx="8893352" cy="5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645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814</Words>
  <Application>Microsoft Office PowerPoint</Application>
  <PresentationFormat>Panoramiczny</PresentationFormat>
  <Paragraphs>72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Red Hat Display</vt:lpstr>
      <vt:lpstr>Red Hat Display Medium</vt:lpstr>
      <vt:lpstr>Wingdings</vt:lpstr>
      <vt:lpstr>Motyw pakietu Office</vt:lpstr>
      <vt:lpstr>Stworzenie i wprowadzenie innowacyjnego rozwiązania technologicznego w postaci aplikacji poświęconej zabytkom położonym na terenie Powiatu Krakowskiego</vt:lpstr>
      <vt:lpstr>Wyzwanie Powiatu Krakowskiego</vt:lpstr>
      <vt:lpstr>Wyzwanie Powiatu Krakowskiego</vt:lpstr>
      <vt:lpstr>Wyzwanie Powiatu Krakowskiego</vt:lpstr>
      <vt:lpstr>Prezentacja programu PowerPoint</vt:lpstr>
      <vt:lpstr>Szkolenia</vt:lpstr>
      <vt:lpstr>Diagnoza potrzeb technologicznych</vt:lpstr>
      <vt:lpstr>Diagnoza potrzeb technologicznych</vt:lpstr>
      <vt:lpstr>Wstępne konsultacje rynkowe</vt:lpstr>
      <vt:lpstr>Podsumowanie</vt:lpstr>
      <vt:lpstr>Podsumowanie</vt:lpstr>
      <vt:lpstr>Podsumowanie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BZ</dc:creator>
  <cp:lastModifiedBy>BSR</cp:lastModifiedBy>
  <cp:revision>11</cp:revision>
  <dcterms:created xsi:type="dcterms:W3CDTF">2021-07-29T18:57:04Z</dcterms:created>
  <dcterms:modified xsi:type="dcterms:W3CDTF">2023-07-10T10:36:49Z</dcterms:modified>
</cp:coreProperties>
</file>