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22"/>
  </p:notesMasterIdLst>
  <p:sldIdLst>
    <p:sldId id="256" r:id="rId2"/>
    <p:sldId id="257" r:id="rId3"/>
    <p:sldId id="259" r:id="rId4"/>
    <p:sldId id="258" r:id="rId5"/>
    <p:sldId id="267" r:id="rId6"/>
    <p:sldId id="260" r:id="rId7"/>
    <p:sldId id="261" r:id="rId8"/>
    <p:sldId id="262" r:id="rId9"/>
    <p:sldId id="289" r:id="rId10"/>
    <p:sldId id="283" r:id="rId11"/>
    <p:sldId id="279" r:id="rId12"/>
    <p:sldId id="280" r:id="rId13"/>
    <p:sldId id="281" r:id="rId14"/>
    <p:sldId id="282" r:id="rId15"/>
    <p:sldId id="272" r:id="rId16"/>
    <p:sldId id="284" r:id="rId17"/>
    <p:sldId id="285" r:id="rId18"/>
    <p:sldId id="286" r:id="rId19"/>
    <p:sldId id="275" r:id="rId20"/>
    <p:sldId id="277" r:id="rId21"/>
  </p:sldIdLst>
  <p:sldSz cx="24384000" cy="13716000"/>
  <p:notesSz cx="6858000" cy="9144000"/>
  <p:embeddedFontLst>
    <p:embeddedFont>
      <p:font typeface="Helvetica Neue" panose="020B0604020202020204" charset="0"/>
      <p:regular r:id="rId23"/>
      <p:bold r:id="rId24"/>
      <p:italic r:id="rId25"/>
      <p:boldItalic r:id="rId26"/>
    </p:embeddedFont>
    <p:embeddedFont>
      <p:font typeface="Poppins" panose="00000500000000000000" pitchFamily="2" charset="-18"/>
      <p:regular r:id="rId27"/>
      <p:bold r:id="rId28"/>
      <p:italic r:id="rId29"/>
      <p:boldItalic r:id="rId30"/>
    </p:embeddedFont>
    <p:embeddedFont>
      <p:font typeface="Poppins Light" panose="00000400000000000000" pitchFamily="2" charset="-18"/>
      <p:regular r:id="rId31"/>
      <p:italic r:id="rId32"/>
    </p:embeddedFont>
    <p:embeddedFont>
      <p:font typeface="Poppins Medium" panose="00000600000000000000" pitchFamily="2" charset="-18"/>
      <p:regular r:id="rId33"/>
      <p:italic r:id="rId34"/>
    </p:embeddedFont>
    <p:embeddedFont>
      <p:font typeface="Questrial" pitchFamily="2" charset="-18"/>
      <p:regular r:id="rId35"/>
    </p:embeddedFont>
    <p:embeddedFont>
      <p:font typeface="Red Hat Display" panose="020B0604020202020204" charset="0"/>
      <p:regular r:id="rId36"/>
      <p:bold r:id="rId37"/>
      <p:italic r:id="rId38"/>
      <p:boldItalic r:id="rId39"/>
    </p:embeddedFont>
    <p:embeddedFont>
      <p:font typeface="Red Hat Display Medium" panose="020B0604020202020204" charset="0"/>
      <p:regular r:id="rId40"/>
      <p:bold r:id="rId41"/>
      <p:italic r:id="rId42"/>
      <p:boldItalic r:id="rId43"/>
    </p:embeddedFont>
    <p:embeddedFont>
      <p:font typeface="Red Hat Text" panose="020B0604020202020204" charset="0"/>
      <p:regular r:id="rId44"/>
      <p:bold r:id="rId45"/>
      <p:italic r:id="rId46"/>
      <p:boldItalic r:id="rId47"/>
    </p:embeddedFont>
    <p:embeddedFont>
      <p:font typeface="Red Hat Text Light" panose="020B0604020202020204" charset="0"/>
      <p:regular r:id="rId48"/>
      <p:bold r:id="rId49"/>
      <p:italic r:id="rId50"/>
      <p:boldItalic r:id="rId51"/>
    </p:embeddedFont>
    <p:embeddedFont>
      <p:font typeface="Red Hat Text Medium" panose="020B0604020202020204" charset="0"/>
      <p:regular r:id="rId52"/>
      <p:bold r:id="rId53"/>
      <p:italic r:id="rId54"/>
      <p:boldItalic r:id="rId55"/>
    </p:embeddedFont>
    <p:embeddedFont>
      <p:font typeface="Red Hat Text SemiBold" panose="020B0604020202020204" charset="0"/>
      <p:regular r:id="rId56"/>
      <p:bold r:id="rId57"/>
      <p:italic r:id="rId58"/>
      <p:boldItalic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bert Orlewski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FA1BD1-1A79-4F47-8879-5F9CA165F789}">
  <a:tblStyle styleId="{D9FA1BD1-1A79-4F47-8879-5F9CA165F78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404048D-D5A9-42FA-8B85-36ADD7DE9855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CADFFF"/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  <a:fill>
          <a:solidFill>
            <a:srgbClr val="E6F0FF"/>
          </a:solidFill>
        </a:fill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8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font" Target="fonts/font25.fntdata"/><Relationship Id="rId50" Type="http://schemas.openxmlformats.org/officeDocument/2006/relationships/font" Target="fonts/font28.fntdata"/><Relationship Id="rId55" Type="http://schemas.openxmlformats.org/officeDocument/2006/relationships/font" Target="fonts/font33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7.fntdata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font" Target="fonts/font23.fntdata"/><Relationship Id="rId53" Type="http://schemas.openxmlformats.org/officeDocument/2006/relationships/font" Target="fonts/font31.fntdata"/><Relationship Id="rId58" Type="http://schemas.openxmlformats.org/officeDocument/2006/relationships/font" Target="fonts/font36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font" Target="fonts/font26.fntdata"/><Relationship Id="rId56" Type="http://schemas.openxmlformats.org/officeDocument/2006/relationships/font" Target="fonts/font34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2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font" Target="fonts/font24.fntdata"/><Relationship Id="rId59" Type="http://schemas.openxmlformats.org/officeDocument/2006/relationships/font" Target="fonts/font37.fntdata"/><Relationship Id="rId20" Type="http://schemas.openxmlformats.org/officeDocument/2006/relationships/slide" Target="slides/slide19.xml"/><Relationship Id="rId41" Type="http://schemas.openxmlformats.org/officeDocument/2006/relationships/font" Target="fonts/font19.fntdata"/><Relationship Id="rId54" Type="http://schemas.openxmlformats.org/officeDocument/2006/relationships/font" Target="fonts/font32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49" Type="http://schemas.openxmlformats.org/officeDocument/2006/relationships/font" Target="fonts/font27.fntdata"/><Relationship Id="rId57" Type="http://schemas.openxmlformats.org/officeDocument/2006/relationships/font" Target="fonts/font35.fntdata"/><Relationship Id="rId10" Type="http://schemas.openxmlformats.org/officeDocument/2006/relationships/slide" Target="slides/slide9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52" Type="http://schemas.openxmlformats.org/officeDocument/2006/relationships/font" Target="fonts/font30.fntdata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251bab6849a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6" name="Google Shape;886;g251bab6849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251bab6849a_0_24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0" name="Google Shape;790;g251bab6849a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251bab6849a_0_25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2" name="Google Shape;802;g251bab6849a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251bab6849a_0_28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7" name="Google Shape;827;g251bab6849a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251bab6849a_0_3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6" name="Google Shape;856;g251bab6849a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4506f1bd46_0_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5" name="Google Shape;365;g24506f1bd4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g251e13ea0ac_1_9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52" name="Google Shape;952;g251e13ea0ac_1_93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251e13ea0ac_1_9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75" name="Google Shape;975;g251e13ea0ac_1_95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g251e13ea0ac_1_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98" name="Google Shape;998;g251e13ea0ac_1_97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9" name="Google Shape;409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5" name="Google Shape;43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0" name="Google Shape;28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/>
              <a:t>raport do zmiany - ostatnia cena 2000 zł za MWh</a:t>
            </a:r>
            <a:endParaRPr/>
          </a:p>
        </p:txBody>
      </p:sp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/>
              <a:t>tutaj dajmy góry</a:t>
            </a:r>
            <a:endParaRPr/>
          </a:p>
        </p:txBody>
      </p:sp>
      <p:sp>
        <p:nvSpPr>
          <p:cNvPr id="183" name="Google Shape;1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3" name="Google Shape;1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body" idx="1"/>
          </p:nvPr>
        </p:nvSpPr>
        <p:spPr>
          <a:xfrm>
            <a:off x="1201340" y="11859862"/>
            <a:ext cx="21971004" cy="636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Char char="•"/>
              <a:defRPr sz="3600" b="1"/>
            </a:lvl2pPr>
            <a:lvl3pPr marL="1371600" lvl="2" indent="-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Char char="•"/>
              <a:defRPr sz="3600" b="1"/>
            </a:lvl3pPr>
            <a:lvl4pPr marL="1828800" lvl="3" indent="-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Char char="•"/>
              <a:defRPr sz="3600" b="1"/>
            </a:lvl4pPr>
            <a:lvl5pPr marL="2286000" lvl="4" indent="-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Char char="•"/>
              <a:defRPr sz="3600" b="1"/>
            </a:lvl5pPr>
            <a:lvl6pPr marL="2743200" lvl="5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6pPr>
            <a:lvl7pPr marL="3200400" lvl="6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7pPr>
            <a:lvl8pPr marL="3657600" lvl="7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8pPr>
            <a:lvl9pPr marL="4114800" lvl="8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2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1pPr>
            <a:lvl2pPr marL="914400" lvl="1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2pPr>
            <a:lvl3pPr marL="1371600" lvl="2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3pPr>
            <a:lvl4pPr marL="1828800" lvl="3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4pPr>
            <a:lvl5pPr marL="2286000" lvl="4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5pPr>
            <a:lvl6pPr marL="2743200" lvl="5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6pPr>
            <a:lvl7pPr marL="3200400" lvl="6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7pPr>
            <a:lvl8pPr marL="3657600" lvl="7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8pPr>
            <a:lvl9pPr marL="4114800" lvl="8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>
  <p:cSld name="Tylko tytuł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577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Char char="•"/>
              <a:defRPr sz="5500" b="1"/>
            </a:lvl2pPr>
            <a:lvl3pPr marL="1371600" lvl="2" indent="-577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Char char="•"/>
              <a:defRPr sz="5500" b="1"/>
            </a:lvl3pPr>
            <a:lvl4pPr marL="1828800" lvl="3" indent="-577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Char char="•"/>
              <a:defRPr sz="5500" b="1"/>
            </a:lvl4pPr>
            <a:lvl5pPr marL="2286000" lvl="4" indent="-577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Char char="•"/>
              <a:defRPr sz="5500" b="1"/>
            </a:lvl5pPr>
            <a:lvl6pPr marL="2743200" lvl="5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6pPr>
            <a:lvl7pPr marL="3200400" lvl="6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7pPr>
            <a:lvl8pPr marL="3657600" lvl="7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8pPr>
            <a:lvl9pPr marL="4114800" lvl="8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gram">
  <p:cSld name="Program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577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Char char="•"/>
              <a:defRPr sz="5500" b="1"/>
            </a:lvl2pPr>
            <a:lvl3pPr marL="1371600" lvl="2" indent="-577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Char char="•"/>
              <a:defRPr sz="5500" b="1"/>
            </a:lvl3pPr>
            <a:lvl4pPr marL="1828800" lvl="3" indent="-577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Char char="•"/>
              <a:defRPr sz="5500" b="1"/>
            </a:lvl4pPr>
            <a:lvl5pPr marL="2286000" lvl="4" indent="-577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Char char="•"/>
              <a:defRPr sz="5500" b="1"/>
            </a:lvl5pPr>
            <a:lvl6pPr marL="2743200" lvl="5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6pPr>
            <a:lvl7pPr marL="3200400" lvl="6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7pPr>
            <a:lvl8pPr marL="3657600" lvl="7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8pPr>
            <a:lvl9pPr marL="4114800" lvl="8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2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1pPr>
            <a:lvl2pPr marL="914400" lvl="1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2pPr>
            <a:lvl3pPr marL="1371600" lvl="2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3pPr>
            <a:lvl4pPr marL="1828800" lvl="3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4pPr>
            <a:lvl5pPr marL="2286000" lvl="4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5pPr>
            <a:lvl6pPr marL="2743200" lvl="5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6pPr>
            <a:lvl7pPr marL="3200400" lvl="6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7pPr>
            <a:lvl8pPr marL="3657600" lvl="7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8pPr>
            <a:lvl9pPr marL="4114800" lvl="8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wierdzenie">
  <p:cSld name="Stwierdzeni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5pPr>
            <a:lvl6pPr marL="2743200" lvl="5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6pPr>
            <a:lvl7pPr marL="3200400" lvl="6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7pPr>
            <a:lvl8pPr marL="3657600" lvl="7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8pPr>
            <a:lvl9pPr marL="4114800" lvl="8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żny fakt">
  <p:cSld name="Ważny fak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1206500" y="1075926"/>
            <a:ext cx="21971000" cy="7241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5pPr>
            <a:lvl6pPr marL="2743200" lvl="5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6pPr>
            <a:lvl7pPr marL="3200400" lvl="6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7pPr>
            <a:lvl8pPr marL="3657600" lvl="7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8pPr>
            <a:lvl9pPr marL="4114800" lvl="8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2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1pPr>
            <a:lvl2pPr marL="914400" lvl="1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2pPr>
            <a:lvl3pPr marL="1371600" lvl="2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3pPr>
            <a:lvl4pPr marL="1828800" lvl="3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4pPr>
            <a:lvl5pPr marL="2286000" lvl="4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5pPr>
            <a:lvl6pPr marL="2743200" lvl="5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6pPr>
            <a:lvl7pPr marL="3200400" lvl="6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7pPr>
            <a:lvl8pPr marL="3657600" lvl="7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8pPr>
            <a:lvl9pPr marL="4114800" lvl="8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ytat">
  <p:cSld name="Cyta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2430024" y="10675453"/>
            <a:ext cx="20200054" cy="636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Char char="•"/>
              <a:defRPr sz="3600" b="1"/>
            </a:lvl2pPr>
            <a:lvl3pPr marL="1371600" lvl="2" indent="-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Char char="•"/>
              <a:defRPr sz="3600" b="1"/>
            </a:lvl3pPr>
            <a:lvl4pPr marL="1828800" lvl="3" indent="-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Char char="•"/>
              <a:defRPr sz="3600" b="1"/>
            </a:lvl4pPr>
            <a:lvl5pPr marL="2286000" lvl="4" indent="-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Char char="•"/>
              <a:defRPr sz="3600" b="1"/>
            </a:lvl5pPr>
            <a:lvl6pPr marL="2743200" lvl="5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6pPr>
            <a:lvl7pPr marL="3200400" lvl="6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7pPr>
            <a:lvl8pPr marL="3657600" lvl="7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8pPr>
            <a:lvl9pPr marL="4114800" lvl="8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2"/>
          </p:nvPr>
        </p:nvSpPr>
        <p:spPr>
          <a:xfrm>
            <a:off x="1753923" y="4939860"/>
            <a:ext cx="20876154" cy="3836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1pPr>
            <a:lvl2pPr marL="914400" lvl="1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2pPr>
            <a:lvl3pPr marL="1371600" lvl="2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3pPr>
            <a:lvl4pPr marL="1828800" lvl="3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4pPr>
            <a:lvl5pPr marL="2286000" lvl="4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5pPr>
            <a:lvl6pPr marL="2743200" lvl="5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6pPr>
            <a:lvl7pPr marL="3200400" lvl="6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7pPr>
            <a:lvl8pPr marL="3657600" lvl="7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8pPr>
            <a:lvl9pPr marL="4114800" lvl="8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djęcie (3 sztuki)">
  <p:cSld name="Zdjęcie (3 sztuki)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>
            <a:spLocks noGrp="1"/>
          </p:cNvSpPr>
          <p:nvPr>
            <p:ph type="pic" idx="2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8"/>
          <p:cNvSpPr>
            <a:spLocks noGrp="1"/>
          </p:cNvSpPr>
          <p:nvPr>
            <p:ph type="pic" idx="3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18"/>
          <p:cNvSpPr>
            <a:spLocks noGrp="1"/>
          </p:cNvSpPr>
          <p:nvPr>
            <p:ph type="pic" idx="4"/>
          </p:nvPr>
        </p:nvSpPr>
        <p:spPr>
          <a:xfrm>
            <a:off x="-139700" y="495300"/>
            <a:ext cx="16611600" cy="12458701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18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djęcie">
  <p:cSld name="Zdjęci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>
            <a:spLocks noGrp="1"/>
          </p:cNvSpPr>
          <p:nvPr>
            <p:ph type="pic" idx="2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19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7">
  <p:cSld name="TITLE_AND_BODY_7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body" idx="1"/>
          </p:nvPr>
        </p:nvSpPr>
        <p:spPr>
          <a:xfrm>
            <a:off x="831200" y="3073267"/>
            <a:ext cx="22721700" cy="91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1pPr>
            <a:lvl2pPr marL="914400" lvl="1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2pPr>
            <a:lvl3pPr marL="1371600" lvl="2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3pPr>
            <a:lvl4pPr marL="1828800" lvl="3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4pPr>
            <a:lvl5pPr marL="2286000" lvl="4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5pPr>
            <a:lvl6pPr marL="2743200" lvl="5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6pPr>
            <a:lvl7pPr marL="3200400" lvl="6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7pPr>
            <a:lvl8pPr marL="3657600" lvl="7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8pPr>
            <a:lvl9pPr marL="4114800" lvl="8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3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5">
  <p:cSld name="TITLE_AND_BODY_15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600" cy="15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831200" y="3073267"/>
            <a:ext cx="22721600" cy="91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533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533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533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533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533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33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533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533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533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22593221" y="12509376"/>
            <a:ext cx="1463200" cy="315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3">
  <p:cSld name="TITLE_AND_BODY_6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1201340" y="11859862"/>
            <a:ext cx="21971100" cy="6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Char char="•"/>
              <a:defRPr sz="3600" b="1"/>
            </a:lvl2pPr>
            <a:lvl3pPr marL="1371600" lvl="2" indent="-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Char char="•"/>
              <a:defRPr sz="3600" b="1"/>
            </a:lvl3pPr>
            <a:lvl4pPr marL="1828800" lvl="3" indent="-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Char char="•"/>
              <a:defRPr sz="3600" b="1"/>
            </a:lvl4pPr>
            <a:lvl5pPr marL="2286000" lvl="4" indent="-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Char char="•"/>
              <a:defRPr sz="3600" b="1"/>
            </a:lvl5pPr>
            <a:lvl6pPr marL="2743200" lvl="5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6pPr>
            <a:lvl7pPr marL="3200400" lvl="6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7pPr>
            <a:lvl8pPr marL="3657600" lvl="7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8pPr>
            <a:lvl9pPr marL="4114800" lvl="8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206496" y="2574991"/>
            <a:ext cx="219711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2"/>
          </p:nvPr>
        </p:nvSpPr>
        <p:spPr>
          <a:xfrm>
            <a:off x="1201342" y="7223190"/>
            <a:ext cx="219711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1pPr>
            <a:lvl2pPr marL="914400" lvl="1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2pPr>
            <a:lvl3pPr marL="1371600" lvl="2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3pPr>
            <a:lvl4pPr marL="1828800" lvl="3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4pPr>
            <a:lvl5pPr marL="2286000" lvl="4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5pPr>
            <a:lvl6pPr marL="2743200" lvl="5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6pPr>
            <a:lvl7pPr marL="3200400" lvl="6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7pPr>
            <a:lvl8pPr marL="3657600" lvl="7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8pPr>
            <a:lvl9pPr marL="4114800" lvl="8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400" cy="3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">
  <p:cSld name="TITLE_AND_BODY 2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>
            <a:spLocks noGrp="1"/>
          </p:cNvSpPr>
          <p:nvPr>
            <p:ph type="pic" idx="2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1207690" y="1106137"/>
            <a:ext cx="21968621" cy="636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Char char="•"/>
              <a:defRPr sz="3600" b="1"/>
            </a:lvl2pPr>
            <a:lvl3pPr marL="1371600" lvl="2" indent="-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Char char="•"/>
              <a:defRPr sz="3600" b="1"/>
            </a:lvl3pPr>
            <a:lvl4pPr marL="1828800" lvl="3" indent="-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Char char="•"/>
              <a:defRPr sz="3600" b="1"/>
            </a:lvl4pPr>
            <a:lvl5pPr marL="2286000" lvl="4" indent="-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Char char="•"/>
              <a:defRPr sz="3600" b="1"/>
            </a:lvl5pPr>
            <a:lvl6pPr marL="2743200" lvl="5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6pPr>
            <a:lvl7pPr marL="3200400" lvl="6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7pPr>
            <a:lvl8pPr marL="3657600" lvl="7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8pPr>
            <a:lvl9pPr marL="4114800" lvl="8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3"/>
          </p:nvPr>
        </p:nvSpPr>
        <p:spPr>
          <a:xfrm>
            <a:off x="1206500" y="11609909"/>
            <a:ext cx="21971000" cy="1116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1pPr>
            <a:lvl2pPr marL="914400" lvl="1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2pPr>
            <a:lvl3pPr marL="1371600" lvl="2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3pPr>
            <a:lvl4pPr marL="1828800" lvl="3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4pPr>
            <a:lvl5pPr marL="2286000" lvl="4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5pPr>
            <a:lvl6pPr marL="2743200" lvl="5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6pPr>
            <a:lvl7pPr marL="3200400" lvl="6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7pPr>
            <a:lvl8pPr marL="3657600" lvl="7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8pPr>
            <a:lvl9pPr marL="4114800" lvl="8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djęcie (zamienny)">
  <p:cSld name="Tytuł i zdjęcie (zamienny)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>
            <a:spLocks noGrp="1"/>
          </p:cNvSpPr>
          <p:nvPr>
            <p:ph type="pic" idx="2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5pPr>
            <a:lvl6pPr marL="2743200" lvl="5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6pPr>
            <a:lvl7pPr marL="3200400" lvl="6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7pPr>
            <a:lvl8pPr marL="3657600" lvl="7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8pPr>
            <a:lvl9pPr marL="4114800" lvl="8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punktory">
  <p:cSld name="Tytuł i punktor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577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Char char="•"/>
              <a:defRPr sz="5500" b="1"/>
            </a:lvl2pPr>
            <a:lvl3pPr marL="1371600" lvl="2" indent="-577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Char char="•"/>
              <a:defRPr sz="5500" b="1"/>
            </a:lvl3pPr>
            <a:lvl4pPr marL="1828800" lvl="3" indent="-577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Char char="•"/>
              <a:defRPr sz="5500" b="1"/>
            </a:lvl4pPr>
            <a:lvl5pPr marL="2286000" lvl="4" indent="-577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Char char="•"/>
              <a:defRPr sz="5500" b="1"/>
            </a:lvl5pPr>
            <a:lvl6pPr marL="2743200" lvl="5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6pPr>
            <a:lvl7pPr marL="3200400" lvl="6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7pPr>
            <a:lvl8pPr marL="3657600" lvl="7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8pPr>
            <a:lvl9pPr marL="4114800" lvl="8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1pPr>
            <a:lvl2pPr marL="914400" lvl="1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2pPr>
            <a:lvl3pPr marL="1371600" lvl="2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3pPr>
            <a:lvl4pPr marL="1828800" lvl="3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4pPr>
            <a:lvl5pPr marL="2286000" lvl="4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5pPr>
            <a:lvl6pPr marL="2743200" lvl="5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6pPr>
            <a:lvl7pPr marL="3200400" lvl="6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7pPr>
            <a:lvl8pPr marL="3657600" lvl="7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8pPr>
            <a:lvl9pPr marL="4114800" lvl="8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nktory">
  <p:cSld name="Punktor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1pPr>
            <a:lvl2pPr marL="914400" lvl="1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2pPr>
            <a:lvl3pPr marL="1371600" lvl="2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3pPr>
            <a:lvl4pPr marL="1828800" lvl="3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4pPr>
            <a:lvl5pPr marL="2286000" lvl="4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5pPr>
            <a:lvl6pPr marL="2743200" lvl="5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6pPr>
            <a:lvl7pPr marL="3200400" lvl="6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7pPr>
            <a:lvl8pPr marL="3657600" lvl="7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8pPr>
            <a:lvl9pPr marL="4114800" lvl="8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punktory ze zdjęciem">
  <p:cSld name="Tytuł i punktory ze zdjęciem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body" idx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577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Char char="•"/>
              <a:defRPr sz="5500" b="1"/>
            </a:lvl2pPr>
            <a:lvl3pPr marL="1371600" lvl="2" indent="-577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Char char="•"/>
              <a:defRPr sz="5500" b="1"/>
            </a:lvl3pPr>
            <a:lvl4pPr marL="1828800" lvl="3" indent="-577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Char char="•"/>
              <a:defRPr sz="5500" b="1"/>
            </a:lvl4pPr>
            <a:lvl5pPr marL="2286000" lvl="4" indent="-577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Char char="•"/>
              <a:defRPr sz="5500" b="1"/>
            </a:lvl5pPr>
            <a:lvl6pPr marL="2743200" lvl="5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6pPr>
            <a:lvl7pPr marL="3200400" lvl="6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7pPr>
            <a:lvl8pPr marL="3657600" lvl="7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8pPr>
            <a:lvl9pPr marL="4114800" lvl="8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2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1pPr>
            <a:lvl2pPr marL="914400" lvl="1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2pPr>
            <a:lvl3pPr marL="1371600" lvl="2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3pPr>
            <a:lvl4pPr marL="1828800" lvl="3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4pPr>
            <a:lvl5pPr marL="2286000" lvl="4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5pPr>
            <a:lvl6pPr marL="2743200" lvl="5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6pPr>
            <a:lvl7pPr marL="3200400" lvl="6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7pPr>
            <a:lvl8pPr marL="3657600" lvl="7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8pPr>
            <a:lvl9pPr marL="4114800" lvl="8" indent="-533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4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>
            <a:spLocks noGrp="1"/>
          </p:cNvSpPr>
          <p:nvPr>
            <p:ph type="pic" idx="3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11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kcja">
  <p:cSld name="Sekcja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53340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3340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3340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3340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3340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3340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3340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3340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219200" y="549275"/>
            <a:ext cx="21945600" cy="369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5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enalpha.pl" TargetMode="External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3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8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jp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/>
          <p:nvPr/>
        </p:nvSpPr>
        <p:spPr>
          <a:xfrm>
            <a:off x="2498" y="0"/>
            <a:ext cx="24379006" cy="13716002"/>
          </a:xfrm>
          <a:prstGeom prst="rect">
            <a:avLst/>
          </a:prstGeom>
          <a:solidFill>
            <a:srgbClr val="66C37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21" descr="Google Shape;89;p2"/>
          <p:cNvPicPr preferRelativeResize="0"/>
          <p:nvPr/>
        </p:nvPicPr>
        <p:blipFill rotWithShape="1">
          <a:blip r:embed="rId3">
            <a:alphaModFix/>
          </a:blip>
          <a:srcRect t="72" b="70"/>
          <a:stretch/>
        </p:blipFill>
        <p:spPr>
          <a:xfrm>
            <a:off x="1245710" y="1492768"/>
            <a:ext cx="3814507" cy="75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1" descr="Google Shape;91;p2"/>
          <p:cNvPicPr preferRelativeResize="0"/>
          <p:nvPr/>
        </p:nvPicPr>
        <p:blipFill rotWithShape="1">
          <a:blip r:embed="rId4">
            <a:alphaModFix/>
          </a:blip>
          <a:srcRect r="8900"/>
          <a:stretch/>
        </p:blipFill>
        <p:spPr>
          <a:xfrm>
            <a:off x="13219095" y="2267698"/>
            <a:ext cx="11158859" cy="1025695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1"/>
          <p:cNvSpPr txBox="1"/>
          <p:nvPr/>
        </p:nvSpPr>
        <p:spPr>
          <a:xfrm>
            <a:off x="1362993" y="10653070"/>
            <a:ext cx="46776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4948"/>
              </a:buClr>
              <a:buSzPts val="3100"/>
              <a:buFont typeface="Red Hat Text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1"/>
          <p:cNvSpPr txBox="1"/>
          <p:nvPr/>
        </p:nvSpPr>
        <p:spPr>
          <a:xfrm>
            <a:off x="6528512" y="10653070"/>
            <a:ext cx="40536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4948"/>
              </a:buClr>
              <a:buSzPts val="3100"/>
              <a:buFont typeface="Red Hat Text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21" descr="Google Shape;8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70580" y="9331508"/>
            <a:ext cx="285429" cy="285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1" descr="Google Shape;9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70580" y="9331508"/>
            <a:ext cx="285429" cy="28543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1"/>
          <p:cNvSpPr txBox="1"/>
          <p:nvPr/>
        </p:nvSpPr>
        <p:spPr>
          <a:xfrm>
            <a:off x="1206495" y="3581400"/>
            <a:ext cx="219711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860"/>
              <a:buFont typeface="Questrial"/>
              <a:buNone/>
            </a:pPr>
            <a:r>
              <a:rPr lang="pl-PL" sz="986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Energia Przyszłości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1"/>
          <p:cNvSpPr/>
          <p:nvPr/>
        </p:nvSpPr>
        <p:spPr>
          <a:xfrm>
            <a:off x="2498" y="0"/>
            <a:ext cx="24378900" cy="13716000"/>
          </a:xfrm>
          <a:prstGeom prst="rect">
            <a:avLst/>
          </a:prstGeom>
          <a:solidFill>
            <a:srgbClr val="66C37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21" descr="Google Shape;89;p2"/>
          <p:cNvPicPr preferRelativeResize="0"/>
          <p:nvPr/>
        </p:nvPicPr>
        <p:blipFill rotWithShape="1">
          <a:blip r:embed="rId3">
            <a:alphaModFix/>
          </a:blip>
          <a:srcRect t="69" b="68"/>
          <a:stretch/>
        </p:blipFill>
        <p:spPr>
          <a:xfrm>
            <a:off x="1245710" y="1492768"/>
            <a:ext cx="3814506" cy="75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1" descr="Google Shape;8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70580" y="9331508"/>
            <a:ext cx="285429" cy="285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1" descr="Google Shape;9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70580" y="9331508"/>
            <a:ext cx="285429" cy="28543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1"/>
          <p:cNvSpPr txBox="1"/>
          <p:nvPr/>
        </p:nvSpPr>
        <p:spPr>
          <a:xfrm>
            <a:off x="1134400" y="4376825"/>
            <a:ext cx="12012600" cy="28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860"/>
              <a:buFont typeface="Questrial"/>
              <a:buNone/>
            </a:pPr>
            <a:r>
              <a:rPr lang="pl-PL" sz="766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Zarządzanie</a:t>
            </a:r>
            <a:br>
              <a:rPr lang="pl-PL" sz="766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pl-PL" sz="766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niezależną energią</a:t>
            </a:r>
            <a:endParaRPr sz="7660" b="0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06" name="Google Shape;106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779925" y="3370087"/>
            <a:ext cx="13648400" cy="896597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1"/>
          <p:cNvSpPr txBox="1"/>
          <p:nvPr/>
        </p:nvSpPr>
        <p:spPr>
          <a:xfrm>
            <a:off x="1245700" y="10098975"/>
            <a:ext cx="7464600" cy="13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pl-PL" sz="380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Kompleksowa obsługa społeczności energetycznych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098;p141">
            <a:extLst>
              <a:ext uri="{FF2B5EF4-FFF2-40B4-BE49-F238E27FC236}">
                <a16:creationId xmlns:a16="http://schemas.microsoft.com/office/drawing/2014/main" id="{E1C66DA6-14E3-A3F3-A260-9CA22040F3FA}"/>
              </a:ext>
            </a:extLst>
          </p:cNvPr>
          <p:cNvSpPr txBox="1"/>
          <p:nvPr/>
        </p:nvSpPr>
        <p:spPr>
          <a:xfrm>
            <a:off x="1245700" y="12184492"/>
            <a:ext cx="5282812" cy="106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400" dirty="0">
                <a:solidFill>
                  <a:schemeClr val="bg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Adam Sokal</a:t>
            </a:r>
            <a:endParaRPr sz="3400" dirty="0">
              <a:solidFill>
                <a:schemeClr val="bg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300" dirty="0">
                <a:solidFill>
                  <a:schemeClr val="bg1"/>
                </a:solidFill>
                <a:latin typeface="Poppins Light"/>
                <a:ea typeface="Poppins Light"/>
                <a:cs typeface="Poppins Light"/>
                <a:sym typeface="Poppins Light"/>
              </a:rPr>
              <a:t>Wiceprezes Zarządu </a:t>
            </a:r>
            <a:r>
              <a:rPr lang="pl-PL" sz="2300" dirty="0" err="1">
                <a:solidFill>
                  <a:schemeClr val="bg1"/>
                </a:solidFill>
                <a:latin typeface="Poppins Light"/>
                <a:ea typeface="Poppins Light"/>
                <a:cs typeface="Poppins Light"/>
                <a:sym typeface="Poppins Light"/>
              </a:rPr>
              <a:t>Enalpha</a:t>
            </a:r>
            <a:r>
              <a:rPr lang="pl-PL" sz="2300" dirty="0">
                <a:solidFill>
                  <a:schemeClr val="bg1"/>
                </a:solidFill>
                <a:latin typeface="Poppins Light"/>
                <a:ea typeface="Poppins Light"/>
                <a:cs typeface="Poppins Light"/>
                <a:sym typeface="Poppins Light"/>
              </a:rPr>
              <a:t> SA</a:t>
            </a:r>
            <a:endParaRPr sz="2300" dirty="0">
              <a:solidFill>
                <a:schemeClr val="bg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130"/>
          <p:cNvSpPr/>
          <p:nvPr/>
        </p:nvSpPr>
        <p:spPr>
          <a:xfrm>
            <a:off x="-125036" y="0"/>
            <a:ext cx="24509100" cy="13870800"/>
          </a:xfrm>
          <a:prstGeom prst="rect">
            <a:avLst/>
          </a:prstGeom>
          <a:solidFill>
            <a:srgbClr val="F0F9F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130"/>
          <p:cNvSpPr txBox="1">
            <a:spLocks noGrp="1"/>
          </p:cNvSpPr>
          <p:nvPr>
            <p:ph type="title"/>
          </p:nvPr>
        </p:nvSpPr>
        <p:spPr>
          <a:xfrm>
            <a:off x="1206495" y="1289686"/>
            <a:ext cx="21971100" cy="11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7C47E"/>
              </a:buClr>
              <a:buSzPct val="100000"/>
              <a:buFont typeface="Questrial"/>
              <a:buNone/>
            </a:pPr>
            <a:r>
              <a:rPr lang="pl-PL" sz="5600" b="0">
                <a:solidFill>
                  <a:srgbClr val="67C47E"/>
                </a:solidFill>
                <a:latin typeface="Questrial"/>
                <a:ea typeface="Questrial"/>
                <a:cs typeface="Questrial"/>
                <a:sym typeface="Questrial"/>
              </a:rPr>
              <a:t>Usługi w zakresie tworzenia klastrów</a:t>
            </a:r>
            <a:endParaRPr sz="5600" b="0">
              <a:solidFill>
                <a:srgbClr val="67C47E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7C47E"/>
              </a:buClr>
              <a:buSzPct val="100000"/>
              <a:buFont typeface="Questrial"/>
              <a:buNone/>
            </a:pPr>
            <a:endParaRPr sz="5600" b="0">
              <a:solidFill>
                <a:srgbClr val="67C47E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7C47E"/>
              </a:buClr>
              <a:buSzPct val="100000"/>
              <a:buFont typeface="Questrial"/>
              <a:buNone/>
            </a:pPr>
            <a:endParaRPr sz="5600" b="0">
              <a:solidFill>
                <a:srgbClr val="67C47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890" name="Google Shape;890;p130" descr="Google Shape;14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3076" y="2530408"/>
            <a:ext cx="256938" cy="256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1" name="Google Shape;891;p130" descr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153833" y="1578190"/>
            <a:ext cx="2889581" cy="570293"/>
          </a:xfrm>
          <a:prstGeom prst="rect">
            <a:avLst/>
          </a:prstGeom>
          <a:noFill/>
          <a:ln>
            <a:noFill/>
          </a:ln>
        </p:spPr>
      </p:pic>
      <p:sp>
        <p:nvSpPr>
          <p:cNvPr id="892" name="Google Shape;892;p130"/>
          <p:cNvSpPr txBox="1">
            <a:spLocks noGrp="1"/>
          </p:cNvSpPr>
          <p:nvPr>
            <p:ph type="body" idx="1"/>
          </p:nvPr>
        </p:nvSpPr>
        <p:spPr>
          <a:xfrm>
            <a:off x="1206500" y="3187475"/>
            <a:ext cx="21021300" cy="9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pl-PL" dirty="0"/>
              <a:t>Społeczności energetyczne - zakres wsparcia </a:t>
            </a:r>
            <a:endParaRPr dirty="0"/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b="0" dirty="0"/>
          </a:p>
          <a:p>
            <a:pPr marL="436880" lvl="0" indent="-44323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1F4A48"/>
              </a:buClr>
              <a:buSzPts val="3200"/>
              <a:buFont typeface="Arial"/>
              <a:buChar char="•"/>
            </a:pPr>
            <a:r>
              <a:rPr lang="pl-PL" sz="3300" b="0" dirty="0">
                <a:solidFill>
                  <a:srgbClr val="1F4A48"/>
                </a:solidFill>
                <a:latin typeface="Arial"/>
                <a:ea typeface="Arial"/>
                <a:cs typeface="Arial"/>
                <a:sym typeface="Arial"/>
              </a:rPr>
              <a:t>Wsparcie w zakresie tworzenia strategie lokalnego rozwoju rynku energii</a:t>
            </a:r>
          </a:p>
          <a:p>
            <a:pPr marL="436880" indent="-443230">
              <a:spcBef>
                <a:spcPts val="1300"/>
              </a:spcBef>
              <a:buClr>
                <a:srgbClr val="1F4A48"/>
              </a:buClr>
              <a:buSzPts val="3200"/>
              <a:buFont typeface="Arial"/>
              <a:buChar char="•"/>
            </a:pPr>
            <a:r>
              <a:rPr lang="pl-PL" sz="3300" dirty="0">
                <a:solidFill>
                  <a:srgbClr val="1F4A48"/>
                </a:solidFill>
                <a:latin typeface="Arial"/>
                <a:ea typeface="Arial"/>
                <a:cs typeface="Arial"/>
                <a:sym typeface="Arial"/>
              </a:rPr>
              <a:t>Analizy docelowego montażu finansowego inwestycji i przygotowanie oraz obsługa wniosków dofinansowujących programy dla społeczności energetycznych</a:t>
            </a:r>
          </a:p>
          <a:p>
            <a:pPr marL="436880" indent="-443230">
              <a:spcBef>
                <a:spcPts val="1300"/>
              </a:spcBef>
              <a:buClr>
                <a:srgbClr val="1F4A48"/>
              </a:buClr>
              <a:buSzPts val="3200"/>
              <a:buFont typeface="Arial"/>
              <a:buChar char="•"/>
            </a:pPr>
            <a:r>
              <a:rPr lang="pl-PL" sz="3300" b="0" dirty="0">
                <a:solidFill>
                  <a:srgbClr val="1F4A48"/>
                </a:solidFill>
                <a:latin typeface="Arial"/>
                <a:ea typeface="Arial"/>
                <a:cs typeface="Arial"/>
                <a:sym typeface="Arial"/>
              </a:rPr>
              <a:t>Wsparcie w tworzeniu nowych społeczności energetycznych w tym, ze wpisaniem do stosownego rejestru</a:t>
            </a:r>
            <a:endParaRPr sz="3300" dirty="0">
              <a:solidFill>
                <a:srgbClr val="1F4A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6880" lvl="0" indent="-44323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1F4A48"/>
              </a:buClr>
              <a:buSzPts val="3200"/>
              <a:buFont typeface="Arial"/>
              <a:buChar char="•"/>
            </a:pPr>
            <a:r>
              <a:rPr lang="pl-PL" sz="3300" b="0" dirty="0">
                <a:solidFill>
                  <a:srgbClr val="1F4A48"/>
                </a:solidFill>
                <a:latin typeface="Arial"/>
                <a:ea typeface="Arial"/>
                <a:cs typeface="Arial"/>
                <a:sym typeface="Arial"/>
              </a:rPr>
              <a:t>Wykonanie studium wykonalności w zakresie możliwości realizacji inwestycji w obszarach</a:t>
            </a:r>
            <a:endParaRPr sz="3300" b="0" dirty="0">
              <a:solidFill>
                <a:srgbClr val="1F4A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318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1F4A48"/>
              </a:buClr>
              <a:buSzPts val="3200"/>
              <a:buFont typeface="Arial"/>
              <a:buChar char="•"/>
            </a:pPr>
            <a:r>
              <a:rPr lang="pl-PL" sz="3300" b="0" dirty="0">
                <a:solidFill>
                  <a:srgbClr val="1F4A48"/>
                </a:solidFill>
                <a:latin typeface="Arial"/>
                <a:ea typeface="Arial"/>
                <a:cs typeface="Arial"/>
                <a:sym typeface="Arial"/>
              </a:rPr>
              <a:t>Instalacji PV</a:t>
            </a:r>
            <a:endParaRPr sz="3300" b="0" dirty="0">
              <a:solidFill>
                <a:srgbClr val="1F4A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318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1F4A48"/>
              </a:buClr>
              <a:buSzPts val="3200"/>
              <a:buFont typeface="Arial"/>
              <a:buChar char="•"/>
            </a:pPr>
            <a:r>
              <a:rPr lang="pl-PL" sz="3300" b="0" dirty="0">
                <a:solidFill>
                  <a:srgbClr val="1F4A48"/>
                </a:solidFill>
                <a:latin typeface="Arial"/>
                <a:ea typeface="Arial"/>
                <a:cs typeface="Arial"/>
                <a:sym typeface="Arial"/>
              </a:rPr>
              <a:t>Biogazowni</a:t>
            </a:r>
            <a:endParaRPr sz="3300" b="0" dirty="0">
              <a:solidFill>
                <a:srgbClr val="1F4A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318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1F4A48"/>
              </a:buClr>
              <a:buSzPts val="3200"/>
              <a:buFont typeface="Arial"/>
              <a:buChar char="•"/>
            </a:pPr>
            <a:r>
              <a:rPr lang="pl-PL" sz="3300" b="0" dirty="0">
                <a:solidFill>
                  <a:srgbClr val="1F4A48"/>
                </a:solidFill>
                <a:latin typeface="Arial"/>
                <a:ea typeface="Arial"/>
                <a:cs typeface="Arial"/>
                <a:sym typeface="Arial"/>
              </a:rPr>
              <a:t>Przetwarzania odpadów - Waste2Energy</a:t>
            </a:r>
            <a:endParaRPr sz="3300" b="0" dirty="0">
              <a:solidFill>
                <a:srgbClr val="1F4A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381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1F4A48"/>
              </a:buClr>
              <a:buSzPts val="3300"/>
              <a:buFont typeface="Arial"/>
              <a:buChar char="•"/>
            </a:pPr>
            <a:r>
              <a:rPr lang="pl-PL" sz="3300" b="0" dirty="0">
                <a:solidFill>
                  <a:srgbClr val="1F4A48"/>
                </a:solidFill>
                <a:latin typeface="Arial"/>
                <a:ea typeface="Arial"/>
                <a:cs typeface="Arial"/>
                <a:sym typeface="Arial"/>
              </a:rPr>
              <a:t>Przetwarzania bioodpadów zdrewniałych - Waste2Energy</a:t>
            </a:r>
            <a:endParaRPr sz="3300" b="0" dirty="0">
              <a:solidFill>
                <a:srgbClr val="1F4A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318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1F4A48"/>
              </a:buClr>
              <a:buSzPts val="3200"/>
              <a:buFont typeface="Arial"/>
              <a:buChar char="•"/>
            </a:pPr>
            <a:r>
              <a:rPr lang="pl-PL" sz="3300" b="0" dirty="0">
                <a:solidFill>
                  <a:srgbClr val="1F4A48"/>
                </a:solidFill>
                <a:latin typeface="Arial"/>
                <a:ea typeface="Arial"/>
                <a:cs typeface="Arial"/>
                <a:sym typeface="Arial"/>
              </a:rPr>
              <a:t>Doboru instalacji magazynowania energii  i zarządzania magazynami energii;</a:t>
            </a:r>
            <a:endParaRPr sz="3300" b="0" dirty="0">
              <a:solidFill>
                <a:srgbClr val="1F4A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6880" lvl="0" indent="-44323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1F4A48"/>
              </a:buClr>
              <a:buSzPts val="3200"/>
              <a:buFont typeface="Arial"/>
              <a:buChar char="•"/>
            </a:pPr>
            <a:r>
              <a:rPr lang="pl-PL" sz="3300" b="0" dirty="0">
                <a:solidFill>
                  <a:srgbClr val="1F4A48"/>
                </a:solidFill>
                <a:latin typeface="Arial"/>
                <a:ea typeface="Arial"/>
                <a:cs typeface="Arial"/>
                <a:sym typeface="Arial"/>
              </a:rPr>
              <a:t>Analizy prawne, biznesowe i techniczne dla Klastra Energii</a:t>
            </a:r>
          </a:p>
          <a:p>
            <a:pPr marL="436880" lvl="0" indent="-44323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1F4A48"/>
              </a:buClr>
              <a:buSzPts val="3200"/>
              <a:buFont typeface="Arial"/>
              <a:buChar char="•"/>
            </a:pPr>
            <a:r>
              <a:rPr lang="pl-PL" sz="3300" b="0" dirty="0">
                <a:solidFill>
                  <a:srgbClr val="1F4A48"/>
                </a:solidFill>
                <a:latin typeface="Arial"/>
                <a:ea typeface="Arial"/>
                <a:cs typeface="Arial"/>
                <a:sym typeface="Arial"/>
              </a:rPr>
              <a:t>Koordynacja i realizacja inwestycji OZE bezpośrednio i sprawdzonymi partnerami trzecimi.</a:t>
            </a:r>
            <a:endParaRPr sz="3300" b="0" dirty="0">
              <a:solidFill>
                <a:srgbClr val="1F4A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6880" lvl="0" indent="-44323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1F4A48"/>
              </a:buClr>
              <a:buSzPts val="3200"/>
              <a:buFont typeface="Arial"/>
              <a:buChar char="•"/>
            </a:pPr>
            <a:r>
              <a:rPr lang="pl-PL" sz="3300" b="0" dirty="0">
                <a:solidFill>
                  <a:srgbClr val="1F4A48"/>
                </a:solidFill>
                <a:latin typeface="Arial"/>
                <a:ea typeface="Arial"/>
                <a:cs typeface="Arial"/>
                <a:sym typeface="Arial"/>
              </a:rPr>
              <a:t>Wykonanie inwentaryzacji i analizy lokalnego popytu i podaży energii z różnych dostępnych źródeł.</a:t>
            </a:r>
            <a:endParaRPr sz="3300" b="0" dirty="0">
              <a:solidFill>
                <a:srgbClr val="1F4A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6880" lvl="0" indent="-44958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1F4A48"/>
              </a:buClr>
              <a:buSzPts val="3300"/>
              <a:buFont typeface="Arial"/>
              <a:buChar char="•"/>
            </a:pPr>
            <a:r>
              <a:rPr lang="pl-PL" sz="3300" b="0" dirty="0">
                <a:solidFill>
                  <a:srgbClr val="1F4A48"/>
                </a:solidFill>
                <a:latin typeface="Arial"/>
                <a:ea typeface="Arial"/>
                <a:cs typeface="Arial"/>
                <a:sym typeface="Arial"/>
              </a:rPr>
              <a:t>Analiza i rekomendacji w zakresie kontraktów PPA </a:t>
            </a:r>
            <a:endParaRPr sz="3300" b="0" dirty="0">
              <a:solidFill>
                <a:srgbClr val="1F4A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6880" lvl="0" indent="-44323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1F4A48"/>
              </a:buClr>
              <a:buSzPts val="3200"/>
              <a:buFont typeface="Arial"/>
              <a:buChar char="•"/>
            </a:pPr>
            <a:r>
              <a:rPr lang="pl-PL" sz="3300" b="0" dirty="0">
                <a:solidFill>
                  <a:srgbClr val="1F4A48"/>
                </a:solidFill>
                <a:latin typeface="Arial"/>
                <a:ea typeface="Arial"/>
                <a:cs typeface="Arial"/>
                <a:sym typeface="Arial"/>
              </a:rPr>
              <a:t>Wykonanie koncepcji i dokumentacji PFU</a:t>
            </a:r>
            <a:endParaRPr sz="3300" b="0" dirty="0">
              <a:solidFill>
                <a:srgbClr val="1F4A4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126"/>
          <p:cNvSpPr/>
          <p:nvPr/>
        </p:nvSpPr>
        <p:spPr>
          <a:xfrm>
            <a:off x="-125036" y="0"/>
            <a:ext cx="24509100" cy="13870800"/>
          </a:xfrm>
          <a:prstGeom prst="rect">
            <a:avLst/>
          </a:prstGeom>
          <a:solidFill>
            <a:srgbClr val="F0F9F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126"/>
          <p:cNvSpPr txBox="1">
            <a:spLocks noGrp="1"/>
          </p:cNvSpPr>
          <p:nvPr>
            <p:ph type="title"/>
          </p:nvPr>
        </p:nvSpPr>
        <p:spPr>
          <a:xfrm>
            <a:off x="1206495" y="1289686"/>
            <a:ext cx="21971100" cy="11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7C47E"/>
              </a:buClr>
              <a:buSzPct val="100000"/>
              <a:buFont typeface="Questrial"/>
              <a:buNone/>
            </a:pPr>
            <a:r>
              <a:rPr lang="pl-PL" sz="5600" b="0" dirty="0">
                <a:solidFill>
                  <a:srgbClr val="67C47E"/>
                </a:solidFill>
                <a:latin typeface="Questrial"/>
                <a:ea typeface="Questrial"/>
                <a:cs typeface="Questrial"/>
                <a:sym typeface="Questrial"/>
              </a:rPr>
              <a:t>Idea </a:t>
            </a:r>
            <a:r>
              <a:rPr lang="pl-PL" sz="5600" b="0" dirty="0" err="1">
                <a:solidFill>
                  <a:srgbClr val="67C47E"/>
                </a:solidFill>
                <a:latin typeface="Questrial"/>
                <a:ea typeface="Questrial"/>
                <a:cs typeface="Questrial"/>
                <a:sym typeface="Questrial"/>
              </a:rPr>
              <a:t>Local</a:t>
            </a:r>
            <a:r>
              <a:rPr lang="pl-PL" sz="5600" b="0" dirty="0">
                <a:solidFill>
                  <a:srgbClr val="67C47E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pl-PL" sz="5600" b="0" dirty="0" err="1">
                <a:solidFill>
                  <a:srgbClr val="67C47E"/>
                </a:solidFill>
                <a:latin typeface="Questrial"/>
                <a:ea typeface="Questrial"/>
                <a:cs typeface="Questrial"/>
                <a:sym typeface="Questrial"/>
              </a:rPr>
              <a:t>Grid</a:t>
            </a:r>
            <a:r>
              <a:rPr lang="pl-PL" sz="5600" b="0" dirty="0">
                <a:solidFill>
                  <a:srgbClr val="67C47E"/>
                </a:solidFill>
                <a:latin typeface="Questrial"/>
                <a:ea typeface="Questrial"/>
                <a:cs typeface="Questrial"/>
                <a:sym typeface="Questrial"/>
              </a:rPr>
              <a:t> - Gmina niezależna energetycznie</a:t>
            </a:r>
            <a:endParaRPr sz="5600" b="0" dirty="0">
              <a:solidFill>
                <a:srgbClr val="67C47E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7C47E"/>
              </a:buClr>
              <a:buSzPct val="100000"/>
              <a:buFont typeface="Questrial"/>
              <a:buNone/>
            </a:pPr>
            <a:endParaRPr sz="5600" b="0" dirty="0">
              <a:solidFill>
                <a:srgbClr val="67C47E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7C47E"/>
              </a:buClr>
              <a:buSzPct val="100000"/>
              <a:buFont typeface="Questrial"/>
              <a:buNone/>
            </a:pPr>
            <a:endParaRPr sz="5600" b="0" dirty="0">
              <a:solidFill>
                <a:srgbClr val="67C47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794" name="Google Shape;794;p126" descr="Google Shape;14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3076" y="2530408"/>
            <a:ext cx="256938" cy="256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p126" descr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153833" y="1578190"/>
            <a:ext cx="2889581" cy="570293"/>
          </a:xfrm>
          <a:prstGeom prst="rect">
            <a:avLst/>
          </a:prstGeom>
          <a:noFill/>
          <a:ln>
            <a:noFill/>
          </a:ln>
        </p:spPr>
      </p:pic>
      <p:sp>
        <p:nvSpPr>
          <p:cNvPr id="796" name="Google Shape;796;p126"/>
          <p:cNvSpPr txBox="1">
            <a:spLocks noGrp="1"/>
          </p:cNvSpPr>
          <p:nvPr>
            <p:ph type="body" idx="1"/>
          </p:nvPr>
        </p:nvSpPr>
        <p:spPr>
          <a:xfrm>
            <a:off x="629175" y="3492275"/>
            <a:ext cx="11419500" cy="14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dirty="0"/>
              <a:t>Jak </a:t>
            </a:r>
            <a:r>
              <a:rPr lang="pl-PL" sz="2800" dirty="0"/>
              <a:t>wygląda</a:t>
            </a:r>
            <a:r>
              <a:rPr lang="pl-PL" sz="3200" dirty="0"/>
              <a:t> dobowe  zapotrzebowanie na energię ?</a:t>
            </a:r>
            <a:endParaRPr sz="3200"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/>
          </a:p>
        </p:txBody>
      </p:sp>
      <p:pic>
        <p:nvPicPr>
          <p:cNvPr id="797" name="Google Shape;797;p1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9251" y="5138900"/>
            <a:ext cx="11239451" cy="6364350"/>
          </a:xfrm>
          <a:prstGeom prst="rect">
            <a:avLst/>
          </a:prstGeom>
          <a:noFill/>
          <a:ln>
            <a:noFill/>
          </a:ln>
        </p:spPr>
      </p:pic>
      <p:sp>
        <p:nvSpPr>
          <p:cNvPr id="798" name="Google Shape;798;p126"/>
          <p:cNvSpPr txBox="1">
            <a:spLocks noGrp="1"/>
          </p:cNvSpPr>
          <p:nvPr>
            <p:ph type="body" idx="1"/>
          </p:nvPr>
        </p:nvSpPr>
        <p:spPr>
          <a:xfrm>
            <a:off x="12300350" y="3492275"/>
            <a:ext cx="11828400" cy="14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dirty="0"/>
              <a:t>Jak wygląda tygodniowe zapotrzebowanie na energię ?</a:t>
            </a:r>
            <a:endParaRPr sz="3200"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</p:txBody>
      </p:sp>
      <p:pic>
        <p:nvPicPr>
          <p:cNvPr id="799" name="Google Shape;799;p1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300350" y="5138900"/>
            <a:ext cx="11419501" cy="636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127"/>
          <p:cNvSpPr/>
          <p:nvPr/>
        </p:nvSpPr>
        <p:spPr>
          <a:xfrm>
            <a:off x="-125036" y="0"/>
            <a:ext cx="24509100" cy="13870800"/>
          </a:xfrm>
          <a:prstGeom prst="rect">
            <a:avLst/>
          </a:prstGeom>
          <a:solidFill>
            <a:srgbClr val="F0F9F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27"/>
          <p:cNvSpPr txBox="1">
            <a:spLocks noGrp="1"/>
          </p:cNvSpPr>
          <p:nvPr>
            <p:ph type="title"/>
          </p:nvPr>
        </p:nvSpPr>
        <p:spPr>
          <a:xfrm>
            <a:off x="1206495" y="1289686"/>
            <a:ext cx="21971100" cy="11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7C47E"/>
              </a:buClr>
              <a:buSzPct val="100000"/>
              <a:buFont typeface="Questrial"/>
              <a:buNone/>
            </a:pPr>
            <a:r>
              <a:rPr lang="pl-PL" sz="5600" b="0">
                <a:solidFill>
                  <a:srgbClr val="67C47E"/>
                </a:solidFill>
                <a:latin typeface="Questrial"/>
                <a:ea typeface="Questrial"/>
                <a:cs typeface="Questrial"/>
                <a:sym typeface="Questrial"/>
              </a:rPr>
              <a:t>Idea Local Grid - Gmina niezależna energetycznie</a:t>
            </a:r>
            <a:endParaRPr sz="5600" b="0">
              <a:solidFill>
                <a:srgbClr val="67C47E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7C47E"/>
              </a:buClr>
              <a:buSzPct val="100000"/>
              <a:buFont typeface="Questrial"/>
              <a:buNone/>
            </a:pPr>
            <a:endParaRPr sz="5600" b="0">
              <a:solidFill>
                <a:srgbClr val="67C47E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7C47E"/>
              </a:buClr>
              <a:buSzPct val="100000"/>
              <a:buFont typeface="Questrial"/>
              <a:buNone/>
            </a:pPr>
            <a:endParaRPr sz="5600" b="0">
              <a:solidFill>
                <a:srgbClr val="67C47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806" name="Google Shape;806;p127" descr="Google Shape;14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3076" y="2530408"/>
            <a:ext cx="256938" cy="256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7" name="Google Shape;807;p127" descr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153833" y="1578190"/>
            <a:ext cx="2889581" cy="570293"/>
          </a:xfrm>
          <a:prstGeom prst="rect">
            <a:avLst/>
          </a:prstGeom>
          <a:noFill/>
          <a:ln>
            <a:noFill/>
          </a:ln>
        </p:spPr>
      </p:pic>
      <p:sp>
        <p:nvSpPr>
          <p:cNvPr id="808" name="Google Shape;808;p127"/>
          <p:cNvSpPr txBox="1">
            <a:spLocks noGrp="1"/>
          </p:cNvSpPr>
          <p:nvPr>
            <p:ph type="body" idx="1"/>
          </p:nvPr>
        </p:nvSpPr>
        <p:spPr>
          <a:xfrm>
            <a:off x="642350" y="2937050"/>
            <a:ext cx="22548300" cy="14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dirty="0"/>
              <a:t>Poziomy zaopatrzenia w energię gminy i dostępność PV, które należy wyznaczyć przy projektowaniu Klastra Energii </a:t>
            </a:r>
            <a:endParaRPr sz="3200"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/>
          </a:p>
        </p:txBody>
      </p:sp>
      <p:pic>
        <p:nvPicPr>
          <p:cNvPr id="809" name="Google Shape;809;p1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27538" y="5644400"/>
            <a:ext cx="12777925" cy="7235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0" name="Google Shape;810;p127"/>
          <p:cNvCxnSpPr/>
          <p:nvPr/>
        </p:nvCxnSpPr>
        <p:spPr>
          <a:xfrm flipH="1">
            <a:off x="9406125" y="4920850"/>
            <a:ext cx="31500" cy="5473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811" name="Google Shape;811;p127"/>
          <p:cNvCxnSpPr/>
          <p:nvPr/>
        </p:nvCxnSpPr>
        <p:spPr>
          <a:xfrm flipH="1">
            <a:off x="15044925" y="4920850"/>
            <a:ext cx="31500" cy="5473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812" name="Google Shape;812;p127"/>
          <p:cNvCxnSpPr/>
          <p:nvPr/>
        </p:nvCxnSpPr>
        <p:spPr>
          <a:xfrm flipH="1">
            <a:off x="15959325" y="4920850"/>
            <a:ext cx="31500" cy="5473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813" name="Google Shape;813;p127"/>
          <p:cNvSpPr/>
          <p:nvPr/>
        </p:nvSpPr>
        <p:spPr>
          <a:xfrm>
            <a:off x="12258075" y="4596125"/>
            <a:ext cx="880800" cy="880800"/>
          </a:xfrm>
          <a:prstGeom prst="sun">
            <a:avLst>
              <a:gd name="adj" fmla="val 25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127"/>
          <p:cNvSpPr/>
          <p:nvPr/>
        </p:nvSpPr>
        <p:spPr>
          <a:xfrm>
            <a:off x="15122738" y="4906650"/>
            <a:ext cx="759300" cy="570300"/>
          </a:xfrm>
          <a:prstGeom prst="sun">
            <a:avLst>
              <a:gd name="adj" fmla="val 25000"/>
            </a:avLst>
          </a:prstGeom>
          <a:solidFill>
            <a:srgbClr val="E691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127"/>
          <p:cNvSpPr/>
          <p:nvPr/>
        </p:nvSpPr>
        <p:spPr>
          <a:xfrm>
            <a:off x="7599725" y="4735125"/>
            <a:ext cx="469800" cy="570300"/>
          </a:xfrm>
          <a:prstGeom prst="mo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127"/>
          <p:cNvSpPr/>
          <p:nvPr/>
        </p:nvSpPr>
        <p:spPr>
          <a:xfrm>
            <a:off x="16819925" y="4735125"/>
            <a:ext cx="469800" cy="570300"/>
          </a:xfrm>
          <a:prstGeom prst="mo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17" name="Google Shape;817;p127"/>
          <p:cNvCxnSpPr/>
          <p:nvPr/>
        </p:nvCxnSpPr>
        <p:spPr>
          <a:xfrm>
            <a:off x="3900875" y="9280325"/>
            <a:ext cx="14942700" cy="31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818" name="Google Shape;818;p127"/>
          <p:cNvCxnSpPr/>
          <p:nvPr/>
        </p:nvCxnSpPr>
        <p:spPr>
          <a:xfrm>
            <a:off x="3900875" y="8061125"/>
            <a:ext cx="14942700" cy="312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819" name="Google Shape;819;p127"/>
          <p:cNvCxnSpPr/>
          <p:nvPr/>
        </p:nvCxnSpPr>
        <p:spPr>
          <a:xfrm>
            <a:off x="3900875" y="7451525"/>
            <a:ext cx="14942700" cy="31200"/>
          </a:xfrm>
          <a:prstGeom prst="straightConnector1">
            <a:avLst/>
          </a:prstGeom>
          <a:noFill/>
          <a:ln w="28575" cap="flat" cmpd="sng">
            <a:solidFill>
              <a:srgbClr val="6AA84F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820" name="Google Shape;820;p127"/>
          <p:cNvSpPr txBox="1"/>
          <p:nvPr/>
        </p:nvSpPr>
        <p:spPr>
          <a:xfrm>
            <a:off x="3306650" y="9069900"/>
            <a:ext cx="5943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7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min</a:t>
            </a:r>
            <a:endParaRPr sz="170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21" name="Google Shape;821;p127"/>
          <p:cNvSpPr txBox="1"/>
          <p:nvPr/>
        </p:nvSpPr>
        <p:spPr>
          <a:xfrm>
            <a:off x="3306650" y="7850700"/>
            <a:ext cx="5943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700">
                <a:solidFill>
                  <a:srgbClr val="FF99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stb</a:t>
            </a:r>
            <a:endParaRPr sz="1700">
              <a:solidFill>
                <a:srgbClr val="FF99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22" name="Google Shape;822;p127"/>
          <p:cNvSpPr txBox="1"/>
          <p:nvPr/>
        </p:nvSpPr>
        <p:spPr>
          <a:xfrm>
            <a:off x="3306650" y="7241100"/>
            <a:ext cx="5943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700">
                <a:solidFill>
                  <a:srgbClr val="6AA84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dsp</a:t>
            </a:r>
            <a:endParaRPr sz="1700">
              <a:solidFill>
                <a:srgbClr val="6AA84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823" name="Google Shape;823;p127"/>
          <p:cNvCxnSpPr/>
          <p:nvPr/>
        </p:nvCxnSpPr>
        <p:spPr>
          <a:xfrm>
            <a:off x="3900875" y="6460925"/>
            <a:ext cx="14942700" cy="31200"/>
          </a:xfrm>
          <a:prstGeom prst="straightConnector1">
            <a:avLst/>
          </a:prstGeom>
          <a:noFill/>
          <a:ln w="28575" cap="flat" cmpd="sng">
            <a:solidFill>
              <a:srgbClr val="00CC66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824" name="Google Shape;824;p127"/>
          <p:cNvSpPr txBox="1"/>
          <p:nvPr/>
        </p:nvSpPr>
        <p:spPr>
          <a:xfrm>
            <a:off x="3217850" y="6250500"/>
            <a:ext cx="7593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700">
                <a:solidFill>
                  <a:srgbClr val="00CC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max</a:t>
            </a:r>
            <a:endParaRPr sz="1700">
              <a:solidFill>
                <a:srgbClr val="00CC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128"/>
          <p:cNvSpPr/>
          <p:nvPr/>
        </p:nvSpPr>
        <p:spPr>
          <a:xfrm>
            <a:off x="-125036" y="0"/>
            <a:ext cx="24509100" cy="13870800"/>
          </a:xfrm>
          <a:prstGeom prst="rect">
            <a:avLst/>
          </a:prstGeom>
          <a:solidFill>
            <a:srgbClr val="F0F9F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128"/>
          <p:cNvSpPr txBox="1">
            <a:spLocks noGrp="1"/>
          </p:cNvSpPr>
          <p:nvPr>
            <p:ph type="title"/>
          </p:nvPr>
        </p:nvSpPr>
        <p:spPr>
          <a:xfrm>
            <a:off x="1206495" y="1289686"/>
            <a:ext cx="21971100" cy="11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7C47E"/>
              </a:buClr>
              <a:buSzPct val="100000"/>
              <a:buFont typeface="Questrial"/>
              <a:buNone/>
            </a:pPr>
            <a:r>
              <a:rPr lang="pl-PL" sz="5600" b="0">
                <a:solidFill>
                  <a:srgbClr val="67C47E"/>
                </a:solidFill>
                <a:latin typeface="Questrial"/>
                <a:ea typeface="Questrial"/>
                <a:cs typeface="Questrial"/>
                <a:sym typeface="Questrial"/>
              </a:rPr>
              <a:t>Idea Local Grid - Gmina niezależna energetycznie</a:t>
            </a:r>
            <a:endParaRPr sz="5600" b="0">
              <a:solidFill>
                <a:srgbClr val="67C47E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7C47E"/>
              </a:buClr>
              <a:buSzPct val="100000"/>
              <a:buFont typeface="Questrial"/>
              <a:buNone/>
            </a:pPr>
            <a:endParaRPr sz="5600" b="0">
              <a:solidFill>
                <a:srgbClr val="67C47E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7C47E"/>
              </a:buClr>
              <a:buSzPct val="100000"/>
              <a:buFont typeface="Questrial"/>
              <a:buNone/>
            </a:pPr>
            <a:endParaRPr sz="5600" b="0">
              <a:solidFill>
                <a:srgbClr val="67C47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831" name="Google Shape;831;p128" descr="Google Shape;14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3076" y="2530408"/>
            <a:ext cx="256938" cy="256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2" name="Google Shape;832;p128" descr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153833" y="1578190"/>
            <a:ext cx="2889581" cy="570293"/>
          </a:xfrm>
          <a:prstGeom prst="rect">
            <a:avLst/>
          </a:prstGeom>
          <a:noFill/>
          <a:ln>
            <a:noFill/>
          </a:ln>
        </p:spPr>
      </p:pic>
      <p:sp>
        <p:nvSpPr>
          <p:cNvPr id="833" name="Google Shape;833;p128"/>
          <p:cNvSpPr txBox="1">
            <a:spLocks noGrp="1"/>
          </p:cNvSpPr>
          <p:nvPr>
            <p:ph type="body" idx="1"/>
          </p:nvPr>
        </p:nvSpPr>
        <p:spPr>
          <a:xfrm>
            <a:off x="642350" y="2937050"/>
            <a:ext cx="22548300" cy="14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Jak poszczególne źródła współpracują ze sobą ?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Typowy dzień/wiosna-lato</a:t>
            </a:r>
            <a:endParaRPr dirty="0"/>
          </a:p>
        </p:txBody>
      </p:sp>
      <p:pic>
        <p:nvPicPr>
          <p:cNvPr id="834" name="Google Shape;834;p1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27538" y="5644400"/>
            <a:ext cx="12777925" cy="7235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5" name="Google Shape;835;p128"/>
          <p:cNvCxnSpPr/>
          <p:nvPr/>
        </p:nvCxnSpPr>
        <p:spPr>
          <a:xfrm flipH="1">
            <a:off x="9406125" y="4920850"/>
            <a:ext cx="31500" cy="5473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836" name="Google Shape;836;p128"/>
          <p:cNvCxnSpPr/>
          <p:nvPr/>
        </p:nvCxnSpPr>
        <p:spPr>
          <a:xfrm flipH="1">
            <a:off x="15044925" y="4920850"/>
            <a:ext cx="31500" cy="5473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837" name="Google Shape;837;p128"/>
          <p:cNvCxnSpPr/>
          <p:nvPr/>
        </p:nvCxnSpPr>
        <p:spPr>
          <a:xfrm flipH="1">
            <a:off x="15959325" y="4920850"/>
            <a:ext cx="31500" cy="5473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838" name="Google Shape;838;p128"/>
          <p:cNvSpPr/>
          <p:nvPr/>
        </p:nvSpPr>
        <p:spPr>
          <a:xfrm>
            <a:off x="12258075" y="4596125"/>
            <a:ext cx="880800" cy="880800"/>
          </a:xfrm>
          <a:prstGeom prst="sun">
            <a:avLst>
              <a:gd name="adj" fmla="val 25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128"/>
          <p:cNvSpPr/>
          <p:nvPr/>
        </p:nvSpPr>
        <p:spPr>
          <a:xfrm>
            <a:off x="15122738" y="4906650"/>
            <a:ext cx="759300" cy="570300"/>
          </a:xfrm>
          <a:prstGeom prst="sun">
            <a:avLst>
              <a:gd name="adj" fmla="val 25000"/>
            </a:avLst>
          </a:prstGeom>
          <a:solidFill>
            <a:srgbClr val="E691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128"/>
          <p:cNvSpPr/>
          <p:nvPr/>
        </p:nvSpPr>
        <p:spPr>
          <a:xfrm>
            <a:off x="7599725" y="4735125"/>
            <a:ext cx="469800" cy="570300"/>
          </a:xfrm>
          <a:prstGeom prst="mo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128"/>
          <p:cNvSpPr/>
          <p:nvPr/>
        </p:nvSpPr>
        <p:spPr>
          <a:xfrm>
            <a:off x="16819925" y="4735125"/>
            <a:ext cx="469800" cy="570300"/>
          </a:xfrm>
          <a:prstGeom prst="mo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42" name="Google Shape;842;p128"/>
          <p:cNvCxnSpPr/>
          <p:nvPr/>
        </p:nvCxnSpPr>
        <p:spPr>
          <a:xfrm>
            <a:off x="3900875" y="9280325"/>
            <a:ext cx="14942700" cy="31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843" name="Google Shape;843;p128"/>
          <p:cNvCxnSpPr/>
          <p:nvPr/>
        </p:nvCxnSpPr>
        <p:spPr>
          <a:xfrm>
            <a:off x="3900875" y="8061125"/>
            <a:ext cx="14942700" cy="312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844" name="Google Shape;844;p128"/>
          <p:cNvCxnSpPr/>
          <p:nvPr/>
        </p:nvCxnSpPr>
        <p:spPr>
          <a:xfrm>
            <a:off x="3900875" y="7451525"/>
            <a:ext cx="14942700" cy="31200"/>
          </a:xfrm>
          <a:prstGeom prst="straightConnector1">
            <a:avLst/>
          </a:prstGeom>
          <a:noFill/>
          <a:ln w="28575" cap="flat" cmpd="sng">
            <a:solidFill>
              <a:srgbClr val="6AA84F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845" name="Google Shape;845;p128"/>
          <p:cNvSpPr txBox="1"/>
          <p:nvPr/>
        </p:nvSpPr>
        <p:spPr>
          <a:xfrm>
            <a:off x="3306650" y="9069900"/>
            <a:ext cx="5943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7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min</a:t>
            </a:r>
            <a:endParaRPr sz="170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46" name="Google Shape;846;p128"/>
          <p:cNvSpPr txBox="1"/>
          <p:nvPr/>
        </p:nvSpPr>
        <p:spPr>
          <a:xfrm>
            <a:off x="3306650" y="7850700"/>
            <a:ext cx="5943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700">
                <a:solidFill>
                  <a:srgbClr val="FF99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stb</a:t>
            </a:r>
            <a:endParaRPr sz="1700">
              <a:solidFill>
                <a:srgbClr val="FF99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47" name="Google Shape;847;p128"/>
          <p:cNvSpPr txBox="1"/>
          <p:nvPr/>
        </p:nvSpPr>
        <p:spPr>
          <a:xfrm>
            <a:off x="3306650" y="7241100"/>
            <a:ext cx="5943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700">
                <a:solidFill>
                  <a:srgbClr val="6AA84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dsp</a:t>
            </a:r>
            <a:endParaRPr sz="1700">
              <a:solidFill>
                <a:srgbClr val="6AA84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848" name="Google Shape;848;p128"/>
          <p:cNvCxnSpPr/>
          <p:nvPr/>
        </p:nvCxnSpPr>
        <p:spPr>
          <a:xfrm>
            <a:off x="3900875" y="6460925"/>
            <a:ext cx="14942700" cy="31200"/>
          </a:xfrm>
          <a:prstGeom prst="straightConnector1">
            <a:avLst/>
          </a:prstGeom>
          <a:noFill/>
          <a:ln w="28575" cap="flat" cmpd="sng">
            <a:solidFill>
              <a:srgbClr val="00CC66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849" name="Google Shape;849;p128"/>
          <p:cNvSpPr txBox="1"/>
          <p:nvPr/>
        </p:nvSpPr>
        <p:spPr>
          <a:xfrm>
            <a:off x="3217850" y="6250500"/>
            <a:ext cx="7593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700">
                <a:solidFill>
                  <a:srgbClr val="00CC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max</a:t>
            </a:r>
            <a:endParaRPr sz="1700">
              <a:solidFill>
                <a:srgbClr val="00CC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0" name="Google Shape;850;p128"/>
          <p:cNvSpPr/>
          <p:nvPr/>
        </p:nvSpPr>
        <p:spPr>
          <a:xfrm>
            <a:off x="4561475" y="8061125"/>
            <a:ext cx="14282100" cy="2257500"/>
          </a:xfrm>
          <a:prstGeom prst="rect">
            <a:avLst/>
          </a:prstGeom>
          <a:solidFill>
            <a:srgbClr val="E9C72C">
              <a:alpha val="1981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600"/>
              <a:t>Źródła stabilne</a:t>
            </a:r>
            <a:endParaRPr sz="2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600"/>
              <a:t>(Biogazownia, EC - Mineralizacja, sieć)</a:t>
            </a:r>
            <a:endParaRPr sz="2600"/>
          </a:p>
        </p:txBody>
      </p:sp>
      <p:sp>
        <p:nvSpPr>
          <p:cNvPr id="851" name="Google Shape;851;p128"/>
          <p:cNvSpPr/>
          <p:nvPr/>
        </p:nvSpPr>
        <p:spPr>
          <a:xfrm>
            <a:off x="10412825" y="6460925"/>
            <a:ext cx="4844700" cy="1602900"/>
          </a:xfrm>
          <a:prstGeom prst="rect">
            <a:avLst/>
          </a:prstGeom>
          <a:solidFill>
            <a:srgbClr val="3CD17D">
              <a:alpha val="896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/>
              <a:t>Źródła szczytowe - PV</a:t>
            </a:r>
            <a:endParaRPr b="1"/>
          </a:p>
        </p:txBody>
      </p:sp>
      <p:sp>
        <p:nvSpPr>
          <p:cNvPr id="852" name="Google Shape;852;p128"/>
          <p:cNvSpPr/>
          <p:nvPr/>
        </p:nvSpPr>
        <p:spPr>
          <a:xfrm>
            <a:off x="15270575" y="6460925"/>
            <a:ext cx="2019000" cy="1602900"/>
          </a:xfrm>
          <a:prstGeom prst="rect">
            <a:avLst/>
          </a:prstGeom>
          <a:solidFill>
            <a:srgbClr val="000000">
              <a:alpha val="353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/>
              <a:t>Magazyny energii</a:t>
            </a:r>
            <a:endParaRPr b="1"/>
          </a:p>
        </p:txBody>
      </p:sp>
      <p:sp>
        <p:nvSpPr>
          <p:cNvPr id="853" name="Google Shape;853;p128"/>
          <p:cNvSpPr/>
          <p:nvPr/>
        </p:nvSpPr>
        <p:spPr>
          <a:xfrm>
            <a:off x="8412575" y="6460925"/>
            <a:ext cx="2019000" cy="1602900"/>
          </a:xfrm>
          <a:prstGeom prst="rect">
            <a:avLst/>
          </a:prstGeom>
          <a:solidFill>
            <a:srgbClr val="000000">
              <a:alpha val="353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/>
              <a:t>Magazyny energii</a:t>
            </a:r>
            <a:endParaRPr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129"/>
          <p:cNvSpPr/>
          <p:nvPr/>
        </p:nvSpPr>
        <p:spPr>
          <a:xfrm>
            <a:off x="-125036" y="0"/>
            <a:ext cx="24509100" cy="13870800"/>
          </a:xfrm>
          <a:prstGeom prst="rect">
            <a:avLst/>
          </a:prstGeom>
          <a:solidFill>
            <a:srgbClr val="F0F9F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129"/>
          <p:cNvSpPr txBox="1">
            <a:spLocks noGrp="1"/>
          </p:cNvSpPr>
          <p:nvPr>
            <p:ph type="title"/>
          </p:nvPr>
        </p:nvSpPr>
        <p:spPr>
          <a:xfrm>
            <a:off x="1206495" y="1289686"/>
            <a:ext cx="21971100" cy="11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7C47E"/>
              </a:buClr>
              <a:buSzPct val="100000"/>
              <a:buFont typeface="Questrial"/>
              <a:buNone/>
            </a:pPr>
            <a:r>
              <a:rPr lang="pl-PL" sz="5600" b="0">
                <a:solidFill>
                  <a:srgbClr val="67C47E"/>
                </a:solidFill>
                <a:latin typeface="Questrial"/>
                <a:ea typeface="Questrial"/>
                <a:cs typeface="Questrial"/>
                <a:sym typeface="Questrial"/>
              </a:rPr>
              <a:t>Idea Local Grid - Gmina niezależna energetycznie</a:t>
            </a:r>
            <a:endParaRPr sz="5600" b="0">
              <a:solidFill>
                <a:srgbClr val="67C47E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7C47E"/>
              </a:buClr>
              <a:buSzPct val="100000"/>
              <a:buFont typeface="Questrial"/>
              <a:buNone/>
            </a:pPr>
            <a:endParaRPr sz="5600" b="0">
              <a:solidFill>
                <a:srgbClr val="67C47E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7C47E"/>
              </a:buClr>
              <a:buSzPct val="100000"/>
              <a:buFont typeface="Questrial"/>
              <a:buNone/>
            </a:pPr>
            <a:endParaRPr sz="5600" b="0">
              <a:solidFill>
                <a:srgbClr val="67C47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860" name="Google Shape;860;p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5350" y="5667375"/>
            <a:ext cx="14408224" cy="7324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1" name="Google Shape;861;p129" descr="Google Shape;14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3076" y="2530408"/>
            <a:ext cx="256938" cy="256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2" name="Google Shape;862;p129" descr="Google Shape;144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153833" y="1578190"/>
            <a:ext cx="2889581" cy="570293"/>
          </a:xfrm>
          <a:prstGeom prst="rect">
            <a:avLst/>
          </a:prstGeom>
          <a:noFill/>
          <a:ln>
            <a:noFill/>
          </a:ln>
        </p:spPr>
      </p:pic>
      <p:sp>
        <p:nvSpPr>
          <p:cNvPr id="863" name="Google Shape;863;p129"/>
          <p:cNvSpPr txBox="1">
            <a:spLocks noGrp="1"/>
          </p:cNvSpPr>
          <p:nvPr>
            <p:ph type="body" idx="1"/>
          </p:nvPr>
        </p:nvSpPr>
        <p:spPr>
          <a:xfrm>
            <a:off x="642350" y="2937050"/>
            <a:ext cx="22548300" cy="14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Jak poszczególne źródła współpracują ze sobą ?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A co zimą?</a:t>
            </a:r>
            <a:endParaRPr/>
          </a:p>
        </p:txBody>
      </p:sp>
      <p:cxnSp>
        <p:nvCxnSpPr>
          <p:cNvPr id="864" name="Google Shape;864;p129"/>
          <p:cNvCxnSpPr/>
          <p:nvPr/>
        </p:nvCxnSpPr>
        <p:spPr>
          <a:xfrm flipH="1">
            <a:off x="10320525" y="4920850"/>
            <a:ext cx="31500" cy="5473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865" name="Google Shape;865;p129"/>
          <p:cNvCxnSpPr/>
          <p:nvPr/>
        </p:nvCxnSpPr>
        <p:spPr>
          <a:xfrm flipH="1">
            <a:off x="13520925" y="4920850"/>
            <a:ext cx="31500" cy="5473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866" name="Google Shape;866;p129"/>
          <p:cNvCxnSpPr/>
          <p:nvPr/>
        </p:nvCxnSpPr>
        <p:spPr>
          <a:xfrm flipH="1">
            <a:off x="14130525" y="4920850"/>
            <a:ext cx="31500" cy="5473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867" name="Google Shape;867;p129"/>
          <p:cNvSpPr/>
          <p:nvPr/>
        </p:nvSpPr>
        <p:spPr>
          <a:xfrm>
            <a:off x="11724675" y="4596125"/>
            <a:ext cx="880800" cy="880800"/>
          </a:xfrm>
          <a:prstGeom prst="sun">
            <a:avLst>
              <a:gd name="adj" fmla="val 25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129"/>
          <p:cNvSpPr/>
          <p:nvPr/>
        </p:nvSpPr>
        <p:spPr>
          <a:xfrm>
            <a:off x="13370138" y="4906650"/>
            <a:ext cx="759300" cy="570300"/>
          </a:xfrm>
          <a:prstGeom prst="sun">
            <a:avLst>
              <a:gd name="adj" fmla="val 25000"/>
            </a:avLst>
          </a:prstGeom>
          <a:solidFill>
            <a:srgbClr val="E691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129"/>
          <p:cNvSpPr/>
          <p:nvPr/>
        </p:nvSpPr>
        <p:spPr>
          <a:xfrm>
            <a:off x="7599725" y="4735125"/>
            <a:ext cx="469800" cy="570300"/>
          </a:xfrm>
          <a:prstGeom prst="mo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129"/>
          <p:cNvSpPr/>
          <p:nvPr/>
        </p:nvSpPr>
        <p:spPr>
          <a:xfrm>
            <a:off x="16210325" y="4735125"/>
            <a:ext cx="469800" cy="570300"/>
          </a:xfrm>
          <a:prstGeom prst="mo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71" name="Google Shape;871;p129"/>
          <p:cNvCxnSpPr/>
          <p:nvPr/>
        </p:nvCxnSpPr>
        <p:spPr>
          <a:xfrm>
            <a:off x="3900875" y="9585125"/>
            <a:ext cx="14942700" cy="31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872" name="Google Shape;872;p129"/>
          <p:cNvCxnSpPr/>
          <p:nvPr/>
        </p:nvCxnSpPr>
        <p:spPr>
          <a:xfrm>
            <a:off x="3900875" y="8899325"/>
            <a:ext cx="14942700" cy="312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873" name="Google Shape;873;p129"/>
          <p:cNvCxnSpPr/>
          <p:nvPr/>
        </p:nvCxnSpPr>
        <p:spPr>
          <a:xfrm>
            <a:off x="3900875" y="7451525"/>
            <a:ext cx="14942700" cy="31200"/>
          </a:xfrm>
          <a:prstGeom prst="straightConnector1">
            <a:avLst/>
          </a:prstGeom>
          <a:noFill/>
          <a:ln w="28575" cap="flat" cmpd="sng">
            <a:solidFill>
              <a:srgbClr val="6AA84F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874" name="Google Shape;874;p129"/>
          <p:cNvSpPr txBox="1"/>
          <p:nvPr/>
        </p:nvSpPr>
        <p:spPr>
          <a:xfrm>
            <a:off x="3306650" y="9298500"/>
            <a:ext cx="5943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7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min</a:t>
            </a:r>
            <a:endParaRPr sz="170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75" name="Google Shape;875;p129"/>
          <p:cNvSpPr txBox="1"/>
          <p:nvPr/>
        </p:nvSpPr>
        <p:spPr>
          <a:xfrm>
            <a:off x="3306650" y="8688900"/>
            <a:ext cx="5943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700">
                <a:solidFill>
                  <a:srgbClr val="FF99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stb</a:t>
            </a:r>
            <a:endParaRPr sz="1700">
              <a:solidFill>
                <a:srgbClr val="FF99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76" name="Google Shape;876;p129"/>
          <p:cNvSpPr txBox="1"/>
          <p:nvPr/>
        </p:nvSpPr>
        <p:spPr>
          <a:xfrm>
            <a:off x="3306650" y="7241100"/>
            <a:ext cx="5943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700">
                <a:solidFill>
                  <a:srgbClr val="6AA84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dsp</a:t>
            </a:r>
            <a:endParaRPr sz="1700">
              <a:solidFill>
                <a:srgbClr val="6AA84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877" name="Google Shape;877;p129"/>
          <p:cNvCxnSpPr/>
          <p:nvPr/>
        </p:nvCxnSpPr>
        <p:spPr>
          <a:xfrm>
            <a:off x="3900875" y="6460925"/>
            <a:ext cx="14942700" cy="31200"/>
          </a:xfrm>
          <a:prstGeom prst="straightConnector1">
            <a:avLst/>
          </a:prstGeom>
          <a:noFill/>
          <a:ln w="28575" cap="flat" cmpd="sng">
            <a:solidFill>
              <a:srgbClr val="00CC66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878" name="Google Shape;878;p129"/>
          <p:cNvSpPr txBox="1"/>
          <p:nvPr/>
        </p:nvSpPr>
        <p:spPr>
          <a:xfrm>
            <a:off x="3217850" y="6250500"/>
            <a:ext cx="7593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700">
                <a:solidFill>
                  <a:srgbClr val="00CC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max</a:t>
            </a:r>
            <a:endParaRPr sz="1700">
              <a:solidFill>
                <a:srgbClr val="00CC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79" name="Google Shape;879;p129"/>
          <p:cNvSpPr/>
          <p:nvPr/>
        </p:nvSpPr>
        <p:spPr>
          <a:xfrm>
            <a:off x="4561475" y="8903225"/>
            <a:ext cx="14282100" cy="1415400"/>
          </a:xfrm>
          <a:prstGeom prst="rect">
            <a:avLst/>
          </a:prstGeom>
          <a:solidFill>
            <a:srgbClr val="E9C72C">
              <a:alpha val="1981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100"/>
              <a:t>Źródła stabilne</a:t>
            </a:r>
            <a:endParaRPr sz="21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100"/>
              <a:t>(Biogazownia, EC - Mineralizacja, sieć)</a:t>
            </a:r>
            <a:endParaRPr sz="2100"/>
          </a:p>
        </p:txBody>
      </p:sp>
      <p:sp>
        <p:nvSpPr>
          <p:cNvPr id="880" name="Google Shape;880;p129"/>
          <p:cNvSpPr/>
          <p:nvPr/>
        </p:nvSpPr>
        <p:spPr>
          <a:xfrm>
            <a:off x="10412825" y="6232325"/>
            <a:ext cx="3484200" cy="570300"/>
          </a:xfrm>
          <a:prstGeom prst="rect">
            <a:avLst/>
          </a:prstGeom>
          <a:solidFill>
            <a:srgbClr val="3CD17D">
              <a:alpha val="896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/>
              <a:t>Źródła szczytowe - PV</a:t>
            </a:r>
            <a:endParaRPr b="1"/>
          </a:p>
        </p:txBody>
      </p:sp>
      <p:sp>
        <p:nvSpPr>
          <p:cNvPr id="881" name="Google Shape;881;p129"/>
          <p:cNvSpPr/>
          <p:nvPr/>
        </p:nvSpPr>
        <p:spPr>
          <a:xfrm>
            <a:off x="7854175" y="7835225"/>
            <a:ext cx="10586700" cy="1064100"/>
          </a:xfrm>
          <a:prstGeom prst="rect">
            <a:avLst/>
          </a:prstGeom>
          <a:solidFill>
            <a:srgbClr val="000000">
              <a:alpha val="353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/>
              <a:t>EC - ZRĘBKI I BIOPALIWA</a:t>
            </a:r>
            <a:endParaRPr b="1"/>
          </a:p>
        </p:txBody>
      </p:sp>
      <p:sp>
        <p:nvSpPr>
          <p:cNvPr id="882" name="Google Shape;882;p129"/>
          <p:cNvSpPr/>
          <p:nvPr/>
        </p:nvSpPr>
        <p:spPr>
          <a:xfrm>
            <a:off x="8412575" y="6232325"/>
            <a:ext cx="1939500" cy="1602900"/>
          </a:xfrm>
          <a:prstGeom prst="rect">
            <a:avLst/>
          </a:prstGeom>
          <a:solidFill>
            <a:srgbClr val="000000">
              <a:alpha val="353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/>
              <a:t>Magazyny energii</a:t>
            </a:r>
            <a:endParaRPr b="1"/>
          </a:p>
        </p:txBody>
      </p:sp>
      <p:sp>
        <p:nvSpPr>
          <p:cNvPr id="883" name="Google Shape;883;p129"/>
          <p:cNvSpPr/>
          <p:nvPr/>
        </p:nvSpPr>
        <p:spPr>
          <a:xfrm>
            <a:off x="10320525" y="6384725"/>
            <a:ext cx="7183500" cy="1415400"/>
          </a:xfrm>
          <a:prstGeom prst="rect">
            <a:avLst/>
          </a:prstGeom>
          <a:noFill/>
          <a:ln w="38100" cap="flat" cmpd="sng">
            <a:solidFill>
              <a:srgbClr val="595959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/>
              <a:t>KONTRAKTY PPA</a:t>
            </a:r>
            <a:endParaRPr sz="1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7"/>
          <p:cNvSpPr/>
          <p:nvPr/>
        </p:nvSpPr>
        <p:spPr>
          <a:xfrm>
            <a:off x="17505614" y="4845950"/>
            <a:ext cx="4633500" cy="5025300"/>
          </a:xfrm>
          <a:prstGeom prst="roundRect">
            <a:avLst>
              <a:gd name="adj" fmla="val 8237"/>
            </a:avLst>
          </a:prstGeom>
          <a:solidFill>
            <a:schemeClr val="lt1"/>
          </a:solidFill>
          <a:ln>
            <a:noFill/>
          </a:ln>
          <a:effectLst>
            <a:outerShdw blurRad="628650" dist="19050" dir="5400000" algn="bl" rotWithShape="0">
              <a:srgbClr val="2A4948">
                <a:alpha val="98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8" name="Google Shape;368;p37"/>
          <p:cNvSpPr/>
          <p:nvPr/>
        </p:nvSpPr>
        <p:spPr>
          <a:xfrm>
            <a:off x="12414745" y="4845950"/>
            <a:ext cx="4633500" cy="5025300"/>
          </a:xfrm>
          <a:prstGeom prst="roundRect">
            <a:avLst>
              <a:gd name="adj" fmla="val 8237"/>
            </a:avLst>
          </a:prstGeom>
          <a:solidFill>
            <a:schemeClr val="lt1"/>
          </a:solidFill>
          <a:ln>
            <a:noFill/>
          </a:ln>
          <a:effectLst>
            <a:outerShdw blurRad="628650" dist="19050" dir="5400000" algn="bl" rotWithShape="0">
              <a:srgbClr val="2A4948">
                <a:alpha val="98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9" name="Google Shape;369;p37"/>
          <p:cNvSpPr/>
          <p:nvPr/>
        </p:nvSpPr>
        <p:spPr>
          <a:xfrm>
            <a:off x="7323885" y="4845950"/>
            <a:ext cx="4633500" cy="5025300"/>
          </a:xfrm>
          <a:prstGeom prst="roundRect">
            <a:avLst>
              <a:gd name="adj" fmla="val 8237"/>
            </a:avLst>
          </a:prstGeom>
          <a:solidFill>
            <a:schemeClr val="lt1"/>
          </a:solidFill>
          <a:ln>
            <a:noFill/>
          </a:ln>
          <a:effectLst>
            <a:outerShdw blurRad="628650" dist="19050" dir="5400000" algn="bl" rotWithShape="0">
              <a:srgbClr val="2A4948">
                <a:alpha val="98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0" name="Google Shape;370;p37"/>
          <p:cNvSpPr/>
          <p:nvPr/>
        </p:nvSpPr>
        <p:spPr>
          <a:xfrm>
            <a:off x="2201188" y="4845950"/>
            <a:ext cx="4633500" cy="5025300"/>
          </a:xfrm>
          <a:prstGeom prst="roundRect">
            <a:avLst>
              <a:gd name="adj" fmla="val 8237"/>
            </a:avLst>
          </a:prstGeom>
          <a:solidFill>
            <a:schemeClr val="lt1"/>
          </a:solidFill>
          <a:ln>
            <a:noFill/>
          </a:ln>
          <a:effectLst>
            <a:outerShdw blurRad="628650" dist="19050" dir="5400000" algn="bl" rotWithShape="0">
              <a:srgbClr val="2A4948">
                <a:alpha val="98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1" name="Google Shape;371;p37"/>
          <p:cNvSpPr txBox="1"/>
          <p:nvPr/>
        </p:nvSpPr>
        <p:spPr>
          <a:xfrm>
            <a:off x="1206500" y="1036025"/>
            <a:ext cx="21971100" cy="13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5600">
                <a:solidFill>
                  <a:srgbClr val="3CD17D"/>
                </a:solidFill>
                <a:latin typeface="Questrial"/>
                <a:ea typeface="Questrial"/>
                <a:cs typeface="Questrial"/>
                <a:sym typeface="Questrial"/>
              </a:rPr>
              <a:t>Narzędzie PWR AI - </a:t>
            </a:r>
            <a:r>
              <a:rPr lang="pl-PL" sz="4500">
                <a:solidFill>
                  <a:srgbClr val="3CD17D"/>
                </a:solidFill>
                <a:latin typeface="Questrial"/>
                <a:ea typeface="Questrial"/>
                <a:cs typeface="Questrial"/>
                <a:sym typeface="Questrial"/>
              </a:rPr>
              <a:t>wsparcie zarządzania energią rozproszoną</a:t>
            </a:r>
            <a:br>
              <a:rPr lang="pl-PL" sz="4500">
                <a:solidFill>
                  <a:srgbClr val="3CD17D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pl-PL" sz="4500">
                <a:solidFill>
                  <a:srgbClr val="3CD17D"/>
                </a:solidFill>
                <a:latin typeface="Questrial"/>
                <a:ea typeface="Questrial"/>
                <a:cs typeface="Questrial"/>
                <a:sym typeface="Questrial"/>
              </a:rPr>
              <a:t>w społeczności energetycznej</a:t>
            </a:r>
            <a:endParaRPr sz="4500">
              <a:solidFill>
                <a:srgbClr val="3CD17D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72" name="Google Shape;372;p37" descr="Google Shape;14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6876" y="2835208"/>
            <a:ext cx="256938" cy="256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37" descr="Google Shape;12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121301" y="807427"/>
            <a:ext cx="2443500" cy="482255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37"/>
          <p:cNvSpPr txBox="1">
            <a:spLocks noGrp="1"/>
          </p:cNvSpPr>
          <p:nvPr>
            <p:ph type="body" idx="1"/>
          </p:nvPr>
        </p:nvSpPr>
        <p:spPr>
          <a:xfrm>
            <a:off x="10578775" y="3645300"/>
            <a:ext cx="356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l-PL" sz="3000">
                <a:solidFill>
                  <a:srgbClr val="1F4A48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Kluczowe funkcje</a:t>
            </a:r>
            <a:endParaRPr sz="3000"/>
          </a:p>
        </p:txBody>
      </p:sp>
      <p:sp>
        <p:nvSpPr>
          <p:cNvPr id="375" name="Google Shape;375;p37"/>
          <p:cNvSpPr/>
          <p:nvPr/>
        </p:nvSpPr>
        <p:spPr>
          <a:xfrm>
            <a:off x="-62550" y="10600020"/>
            <a:ext cx="24509100" cy="2099400"/>
          </a:xfrm>
          <a:prstGeom prst="rect">
            <a:avLst/>
          </a:prstGeom>
          <a:solidFill>
            <a:srgbClr val="3CD17D">
              <a:alpha val="8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EC28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37"/>
          <p:cNvSpPr txBox="1"/>
          <p:nvPr/>
        </p:nvSpPr>
        <p:spPr>
          <a:xfrm>
            <a:off x="1543825" y="11031425"/>
            <a:ext cx="216339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3000" b="1">
                <a:solidFill>
                  <a:srgbClr val="00CC66"/>
                </a:solidFill>
                <a:latin typeface="Questrial"/>
                <a:ea typeface="Questrial"/>
                <a:cs typeface="Questrial"/>
                <a:sym typeface="Questrial"/>
              </a:rPr>
              <a:t>Współczynnik mocy wytwórczej</a:t>
            </a:r>
            <a:endParaRPr sz="3000" b="1">
              <a:solidFill>
                <a:srgbClr val="00CC66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3000">
                <a:solidFill>
                  <a:srgbClr val="2A4948"/>
                </a:solidFill>
                <a:latin typeface="Red Hat Text"/>
                <a:ea typeface="Red Hat Text"/>
                <a:cs typeface="Red Hat Text"/>
                <a:sym typeface="Red Hat Text"/>
              </a:rPr>
              <a:t>Stosunek ilości energii wytworzonej do ilości energii pobranej w ciągu roku sumarycznie przez wszystkich członków klastra</a:t>
            </a:r>
            <a:endParaRPr sz="3000">
              <a:solidFill>
                <a:srgbClr val="2A4948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77" name="Google Shape;377;p37"/>
          <p:cNvSpPr txBox="1"/>
          <p:nvPr/>
        </p:nvSpPr>
        <p:spPr>
          <a:xfrm>
            <a:off x="2336800" y="8166950"/>
            <a:ext cx="4473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-PL" sz="2700">
                <a:solidFill>
                  <a:srgbClr val="1F4A48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rPr>
              <a:t>Dostarczanie bieżącej </a:t>
            </a:r>
            <a:r>
              <a:rPr lang="pl-PL" sz="2700" b="1">
                <a:solidFill>
                  <a:srgbClr val="1F4A48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informacji pomiarowej</a:t>
            </a:r>
            <a:endParaRPr b="1"/>
          </a:p>
        </p:txBody>
      </p:sp>
      <p:sp>
        <p:nvSpPr>
          <p:cNvPr id="378" name="Google Shape;378;p37"/>
          <p:cNvSpPr txBox="1"/>
          <p:nvPr/>
        </p:nvSpPr>
        <p:spPr>
          <a:xfrm>
            <a:off x="7415664" y="8166950"/>
            <a:ext cx="4473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-PL" sz="2700" b="1">
                <a:solidFill>
                  <a:srgbClr val="1F4A48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Predykcja </a:t>
            </a:r>
            <a:r>
              <a:rPr lang="pl-PL" sz="2700">
                <a:solidFill>
                  <a:srgbClr val="1F4A48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rPr>
              <a:t>produkcji</a:t>
            </a:r>
            <a:br>
              <a:rPr lang="pl-PL" sz="2700">
                <a:solidFill>
                  <a:srgbClr val="1F4A48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rPr>
            </a:br>
            <a:r>
              <a:rPr lang="pl-PL" sz="2700">
                <a:solidFill>
                  <a:srgbClr val="1F4A48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rPr>
              <a:t>i wytwarzania energii </a:t>
            </a:r>
            <a:endParaRPr sz="2700">
              <a:solidFill>
                <a:srgbClr val="1F4A48"/>
              </a:solidFill>
              <a:latin typeface="Red Hat Display Medium"/>
              <a:ea typeface="Red Hat Display Medium"/>
              <a:cs typeface="Red Hat Display Medium"/>
              <a:sym typeface="Red Hat Display Medium"/>
            </a:endParaRPr>
          </a:p>
        </p:txBody>
      </p:sp>
      <p:sp>
        <p:nvSpPr>
          <p:cNvPr id="379" name="Google Shape;379;p37"/>
          <p:cNvSpPr txBox="1"/>
          <p:nvPr/>
        </p:nvSpPr>
        <p:spPr>
          <a:xfrm>
            <a:off x="12494529" y="8166950"/>
            <a:ext cx="4473900" cy="14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-PL" sz="2700">
                <a:solidFill>
                  <a:srgbClr val="1F4A48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rPr>
              <a:t>Uwzględnienie </a:t>
            </a:r>
            <a:r>
              <a:rPr lang="pl-PL" sz="2700" b="1">
                <a:solidFill>
                  <a:srgbClr val="1F4A48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danych pogodowych </a:t>
            </a:r>
            <a:r>
              <a:rPr lang="pl-PL" sz="2700">
                <a:solidFill>
                  <a:srgbClr val="1F4A48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rPr>
              <a:t>w profilu produkcji i zużycia energii</a:t>
            </a:r>
            <a:endParaRPr sz="2700">
              <a:solidFill>
                <a:srgbClr val="1F4A48"/>
              </a:solidFill>
              <a:latin typeface="Red Hat Display Medium"/>
              <a:ea typeface="Red Hat Display Medium"/>
              <a:cs typeface="Red Hat Display Medium"/>
              <a:sym typeface="Red Hat Display Medium"/>
            </a:endParaRPr>
          </a:p>
        </p:txBody>
      </p:sp>
      <p:sp>
        <p:nvSpPr>
          <p:cNvPr id="380" name="Google Shape;380;p37"/>
          <p:cNvSpPr txBox="1"/>
          <p:nvPr/>
        </p:nvSpPr>
        <p:spPr>
          <a:xfrm>
            <a:off x="17573393" y="8166950"/>
            <a:ext cx="4473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-PL" sz="2700">
                <a:solidFill>
                  <a:srgbClr val="1F4A48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rPr>
              <a:t>Dynamiczne</a:t>
            </a:r>
            <a:br>
              <a:rPr lang="pl-PL" sz="2700" b="1">
                <a:solidFill>
                  <a:srgbClr val="1F4A48"/>
                </a:solidFill>
                <a:latin typeface="Red Hat Display"/>
                <a:ea typeface="Red Hat Display"/>
                <a:cs typeface="Red Hat Display"/>
                <a:sym typeface="Red Hat Display"/>
              </a:rPr>
            </a:br>
            <a:r>
              <a:rPr lang="pl-PL" sz="2700" b="1">
                <a:solidFill>
                  <a:srgbClr val="1F4A48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bilansowanie energii</a:t>
            </a:r>
            <a:endParaRPr sz="3550" b="1">
              <a:solidFill>
                <a:schemeClr val="dk1"/>
              </a:solidFill>
            </a:endParaRPr>
          </a:p>
        </p:txBody>
      </p:sp>
      <p:pic>
        <p:nvPicPr>
          <p:cNvPr id="381" name="Google Shape;381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42638" y="5602600"/>
            <a:ext cx="2062222" cy="2062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591973" y="5515901"/>
            <a:ext cx="2235657" cy="2235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91419" y="5515884"/>
            <a:ext cx="2235657" cy="2235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692526" y="5515900"/>
            <a:ext cx="2235636" cy="2235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134"/>
          <p:cNvSpPr/>
          <p:nvPr/>
        </p:nvSpPr>
        <p:spPr>
          <a:xfrm>
            <a:off x="-62518" y="-46949"/>
            <a:ext cx="24509100" cy="1387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5" name="Google Shape;955;p134" descr="Google Shape;14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3076" y="3259538"/>
            <a:ext cx="256938" cy="256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6" name="Google Shape;956;p134" descr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153833" y="1578190"/>
            <a:ext cx="2889581" cy="570293"/>
          </a:xfrm>
          <a:prstGeom prst="rect">
            <a:avLst/>
          </a:prstGeom>
          <a:noFill/>
          <a:ln>
            <a:noFill/>
          </a:ln>
        </p:spPr>
      </p:pic>
      <p:sp>
        <p:nvSpPr>
          <p:cNvPr id="957" name="Google Shape;957;p134"/>
          <p:cNvSpPr txBox="1"/>
          <p:nvPr/>
        </p:nvSpPr>
        <p:spPr>
          <a:xfrm>
            <a:off x="1206495" y="1289686"/>
            <a:ext cx="21971100" cy="16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lang="pl-PL" sz="5600" dirty="0">
                <a:solidFill>
                  <a:srgbClr val="67C47E"/>
                </a:solidFill>
                <a:latin typeface="Questrial"/>
                <a:ea typeface="Questrial"/>
                <a:cs typeface="Questrial"/>
                <a:sym typeface="Questrial"/>
              </a:rPr>
              <a:t>Ź</a:t>
            </a:r>
            <a:r>
              <a:rPr lang="pl-PL" sz="5600" b="0" i="0" u="none" strike="noStrike" cap="none" dirty="0">
                <a:solidFill>
                  <a:srgbClr val="67C47E"/>
                </a:solidFill>
                <a:latin typeface="Questrial"/>
                <a:ea typeface="Questrial"/>
                <a:cs typeface="Questrial"/>
                <a:sym typeface="Questrial"/>
              </a:rPr>
              <a:t>ródła stabilizujące w klastrach energii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lang="pl-PL" sz="5600" b="0" i="0" u="none" strike="noStrike" cap="none" dirty="0">
                <a:solidFill>
                  <a:srgbClr val="67C47E"/>
                </a:solidFill>
                <a:latin typeface="Questrial"/>
                <a:ea typeface="Questrial"/>
                <a:cs typeface="Questrial"/>
                <a:sym typeface="Questrial"/>
              </a:rPr>
              <a:t>Mineralizacja opadów komunalnych</a:t>
            </a:r>
            <a:endParaRPr sz="11600" b="1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958" name="Google Shape;958;p134"/>
          <p:cNvGrpSpPr/>
          <p:nvPr/>
        </p:nvGrpSpPr>
        <p:grpSpPr>
          <a:xfrm>
            <a:off x="2788079" y="4686066"/>
            <a:ext cx="8937576" cy="7743687"/>
            <a:chOff x="0" y="0"/>
            <a:chExt cx="8937576" cy="7743687"/>
          </a:xfrm>
        </p:grpSpPr>
        <p:sp>
          <p:nvSpPr>
            <p:cNvPr id="959" name="Google Shape;959;p134"/>
            <p:cNvSpPr txBox="1"/>
            <p:nvPr/>
          </p:nvSpPr>
          <p:spPr>
            <a:xfrm>
              <a:off x="2191176" y="298428"/>
              <a:ext cx="6152700" cy="88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t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4A48"/>
                </a:buClr>
                <a:buSzPts val="2500"/>
                <a:buFont typeface="Red Hat Text"/>
                <a:buNone/>
              </a:pPr>
              <a:r>
                <a:rPr lang="pl-PL" sz="2500" b="0" i="0" u="none" strike="noStrike" cap="none">
                  <a:solidFill>
                    <a:srgbClr val="1F4A48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Całkowite, katalityczne utlenienie związków organicznych do H2O oraz CO2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134"/>
            <p:cNvSpPr txBox="1"/>
            <p:nvPr/>
          </p:nvSpPr>
          <p:spPr>
            <a:xfrm>
              <a:off x="2191176" y="3029484"/>
              <a:ext cx="6440400" cy="167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t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4A48"/>
                </a:buClr>
                <a:buSzPts val="2500"/>
                <a:buFont typeface="Red Hat Text"/>
                <a:buNone/>
              </a:pPr>
              <a:r>
                <a:rPr lang="pl-PL" sz="2500" b="0" i="0" u="none" strike="noStrike" cap="none">
                  <a:solidFill>
                    <a:srgbClr val="1F4A48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Brak zanieczyszczeń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4A48"/>
                </a:buClr>
                <a:buSzPts val="2500"/>
                <a:buFont typeface="Red Hat Text"/>
                <a:buNone/>
              </a:pPr>
              <a:r>
                <a:rPr lang="pl-PL" sz="2500" b="0" i="0" u="none" strike="noStrike" cap="none">
                  <a:solidFill>
                    <a:srgbClr val="1F4A48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• Katalityczna obróbka gazu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4A48"/>
                </a:buClr>
                <a:buSzPts val="2500"/>
                <a:buFont typeface="Red Hat Text"/>
                <a:buNone/>
              </a:pPr>
              <a:r>
                <a:rPr lang="pl-PL" sz="2500" b="0" i="0" u="none" strike="noStrike" cap="none">
                  <a:solidFill>
                    <a:srgbClr val="1F4A48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• Zastosowanie reaktora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4A48"/>
                </a:buClr>
                <a:buSzPts val="2500"/>
                <a:buFont typeface="Red Hat Text"/>
                <a:buNone/>
              </a:pPr>
              <a:r>
                <a:rPr lang="pl-PL" sz="2500" b="0" i="0" u="none" strike="noStrike" cap="none">
                  <a:solidFill>
                    <a:srgbClr val="1F4A48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• przeciwprądowego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134"/>
            <p:cNvSpPr txBox="1"/>
            <p:nvPr/>
          </p:nvSpPr>
          <p:spPr>
            <a:xfrm>
              <a:off x="2191176" y="6066987"/>
              <a:ext cx="6746400" cy="167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t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4A48"/>
                </a:buClr>
                <a:buSzPts val="2500"/>
                <a:buFont typeface="Red Hat Text"/>
                <a:buNone/>
              </a:pPr>
              <a:r>
                <a:rPr lang="pl-PL" sz="2500" b="0" i="0" u="none" strike="noStrike" cap="none">
                  <a:solidFill>
                    <a:srgbClr val="1F4A48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Recykling ciepła. Ciepło otrzymane</a:t>
              </a:r>
              <a:br>
                <a:rPr lang="pl-PL" sz="2500" b="0" i="0" u="none" strike="noStrike" cap="none">
                  <a:solidFill>
                    <a:srgbClr val="1F4A48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</a:br>
              <a:r>
                <a:rPr lang="pl-PL" sz="2500" b="0" i="0" u="none" strike="noStrike" cap="none">
                  <a:solidFill>
                    <a:srgbClr val="1F4A48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z procesu jest wykorzystywane do pozostałych technologii cząstkowych np.: osuszenia</a:t>
              </a:r>
              <a:br>
                <a:rPr lang="pl-PL" sz="2500" b="0" i="0" u="none" strike="noStrike" cap="none">
                  <a:solidFill>
                    <a:srgbClr val="1F4A48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</a:br>
              <a:r>
                <a:rPr lang="pl-PL" sz="2500" b="0" i="0" u="none" strike="noStrike" cap="none">
                  <a:solidFill>
                    <a:srgbClr val="1F4A48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i zgazowania kolejnej porcji odpadów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62" name="Google Shape;962;p134" descr="obrazek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0"/>
              <a:ext cx="1493626" cy="1493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3" name="Google Shape;963;p134" descr="obrazek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3074363"/>
              <a:ext cx="1493626" cy="1493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4" name="Google Shape;964;p134" descr="obrazek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0" y="6171796"/>
              <a:ext cx="1493626" cy="14936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65" name="Google Shape;965;p134"/>
          <p:cNvGrpSpPr/>
          <p:nvPr/>
        </p:nvGrpSpPr>
        <p:grpSpPr>
          <a:xfrm>
            <a:off x="12810264" y="4725183"/>
            <a:ext cx="8785509" cy="7665422"/>
            <a:chOff x="0" y="0"/>
            <a:chExt cx="8785509" cy="7665422"/>
          </a:xfrm>
        </p:grpSpPr>
        <p:sp>
          <p:nvSpPr>
            <p:cNvPr id="966" name="Google Shape;966;p134"/>
            <p:cNvSpPr txBox="1"/>
            <p:nvPr/>
          </p:nvSpPr>
          <p:spPr>
            <a:xfrm>
              <a:off x="2226009" y="306149"/>
              <a:ext cx="6559500" cy="88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t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4A48"/>
                </a:buClr>
                <a:buSzPts val="2500"/>
                <a:buFont typeface="Red Hat Text"/>
                <a:buNone/>
              </a:pPr>
              <a:r>
                <a:rPr lang="pl-PL" sz="2500" b="0" i="0" u="none" strike="noStrike" cap="none">
                  <a:solidFill>
                    <a:srgbClr val="1F4A48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Opłacalność instalacji. Niska temperatura zgazowania – tańsze materiały konstrukcyjne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134"/>
            <p:cNvSpPr txBox="1"/>
            <p:nvPr/>
          </p:nvSpPr>
          <p:spPr>
            <a:xfrm>
              <a:off x="2226009" y="3407867"/>
              <a:ext cx="6440400" cy="93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t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4A48"/>
                </a:buClr>
                <a:buSzPts val="2500"/>
                <a:buFont typeface="Red Hat Text"/>
                <a:buNone/>
              </a:pPr>
              <a:r>
                <a:rPr lang="pl-PL" sz="2500" b="0" i="0" u="none" strike="noStrike" cap="none">
                  <a:solidFill>
                    <a:srgbClr val="1F4A48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Wysoki współczynnik konwersji węgla – wysoka sprawność procesu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134"/>
            <p:cNvSpPr txBox="1"/>
            <p:nvPr/>
          </p:nvSpPr>
          <p:spPr>
            <a:xfrm>
              <a:off x="2226009" y="6450937"/>
              <a:ext cx="4408200" cy="93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t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4A48"/>
                </a:buClr>
                <a:buSzPts val="2500"/>
                <a:buFont typeface="Red Hat Text"/>
                <a:buNone/>
              </a:pPr>
              <a:r>
                <a:rPr lang="pl-PL" sz="2500" b="0" i="0" u="none" strike="noStrike" cap="none">
                  <a:solidFill>
                    <a:srgbClr val="1F4A48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Możliwość stosowania wsadu o znacznej zawartości popiołu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69" name="Google Shape;969;p134" descr="obrazek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0" y="0"/>
              <a:ext cx="1493626" cy="1493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0" name="Google Shape;970;p134" descr="obrazek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0" y="3074363"/>
              <a:ext cx="1493626" cy="1493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1" name="Google Shape;971;p134" descr="obrazek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0" y="6171796"/>
              <a:ext cx="1493626" cy="14936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72" name="Google Shape;972;p134"/>
          <p:cNvSpPr/>
          <p:nvPr/>
        </p:nvSpPr>
        <p:spPr>
          <a:xfrm>
            <a:off x="-62518" y="7212458"/>
            <a:ext cx="24509100" cy="2691000"/>
          </a:xfrm>
          <a:prstGeom prst="rect">
            <a:avLst/>
          </a:prstGeom>
          <a:solidFill>
            <a:srgbClr val="7EC284">
              <a:alpha val="941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7" name="Google Shape;977;p135" descr="Google Shape;14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53833" y="1578190"/>
            <a:ext cx="2889581" cy="570293"/>
          </a:xfrm>
          <a:prstGeom prst="rect">
            <a:avLst/>
          </a:prstGeom>
          <a:noFill/>
          <a:ln>
            <a:noFill/>
          </a:ln>
        </p:spPr>
      </p:pic>
      <p:sp>
        <p:nvSpPr>
          <p:cNvPr id="978" name="Google Shape;978;p135"/>
          <p:cNvSpPr txBox="1"/>
          <p:nvPr/>
        </p:nvSpPr>
        <p:spPr>
          <a:xfrm>
            <a:off x="1206495" y="1289686"/>
            <a:ext cx="21971100" cy="11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lang="pl-PL" sz="5600" b="0" i="0" u="none" strike="noStrike" cap="none" dirty="0">
                <a:solidFill>
                  <a:srgbClr val="67C47E"/>
                </a:solidFill>
                <a:latin typeface="Questrial"/>
                <a:ea typeface="Questrial"/>
                <a:cs typeface="Questrial"/>
                <a:sym typeface="Questrial"/>
              </a:rPr>
              <a:t>Mineralizacja </a:t>
            </a:r>
            <a:r>
              <a:rPr lang="pl-PL" sz="5600" dirty="0">
                <a:solidFill>
                  <a:srgbClr val="67C47E"/>
                </a:solidFill>
                <a:latin typeface="Questrial"/>
                <a:ea typeface="Questrial"/>
                <a:cs typeface="Questrial"/>
                <a:sym typeface="Questrial"/>
              </a:rPr>
              <a:t>odpadów</a:t>
            </a:r>
            <a:r>
              <a:rPr lang="pl-PL" sz="5600" b="0" i="0" u="none" strike="noStrike" cap="none" dirty="0">
                <a:solidFill>
                  <a:srgbClr val="67C47E"/>
                </a:solidFill>
                <a:latin typeface="Questrial"/>
                <a:ea typeface="Questrial"/>
                <a:cs typeface="Questrial"/>
                <a:sym typeface="Questrial"/>
              </a:rPr>
              <a:t> komunalnych </a:t>
            </a:r>
            <a:endParaRPr sz="11600" b="1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79" name="Google Shape;979;p135" descr="Google Shape;14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3076" y="2530408"/>
            <a:ext cx="256938" cy="2569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80" name="Google Shape;980;p135"/>
          <p:cNvGrpSpPr/>
          <p:nvPr/>
        </p:nvGrpSpPr>
        <p:grpSpPr>
          <a:xfrm>
            <a:off x="7906787" y="4401278"/>
            <a:ext cx="8570424" cy="7488446"/>
            <a:chOff x="-1" y="0"/>
            <a:chExt cx="8570424" cy="7488446"/>
          </a:xfrm>
        </p:grpSpPr>
        <p:grpSp>
          <p:nvGrpSpPr>
            <p:cNvPr id="981" name="Google Shape;981;p135"/>
            <p:cNvGrpSpPr/>
            <p:nvPr/>
          </p:nvGrpSpPr>
          <p:grpSpPr>
            <a:xfrm>
              <a:off x="-1" y="0"/>
              <a:ext cx="8570424" cy="7488446"/>
              <a:chOff x="0" y="0"/>
              <a:chExt cx="8570424" cy="7488446"/>
            </a:xfrm>
          </p:grpSpPr>
          <p:pic>
            <p:nvPicPr>
              <p:cNvPr id="982" name="Google Shape;982;p135" descr="obrazek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317605" y="0"/>
                <a:ext cx="5824652" cy="602468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83" name="Google Shape;983;p135" descr="obrazek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0" y="2392947"/>
                <a:ext cx="647107" cy="123879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84" name="Google Shape;984;p135" descr="obrazek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3875006" y="6513645"/>
                <a:ext cx="786049" cy="97480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85" name="Google Shape;985;p135" descr="obrazek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7634956" y="2696380"/>
                <a:ext cx="935468" cy="85544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986" name="Google Shape;986;p135"/>
            <p:cNvCxnSpPr/>
            <p:nvPr/>
          </p:nvCxnSpPr>
          <p:spPr>
            <a:xfrm flipH="1">
              <a:off x="6411729" y="2220823"/>
              <a:ext cx="140700" cy="2430600"/>
            </a:xfrm>
            <a:prstGeom prst="straightConnector1">
              <a:avLst/>
            </a:prstGeom>
            <a:noFill/>
            <a:ln w="50800" cap="flat" cmpd="sng">
              <a:solidFill>
                <a:srgbClr val="3CD17D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987" name="Google Shape;987;p135"/>
            <p:cNvCxnSpPr/>
            <p:nvPr/>
          </p:nvCxnSpPr>
          <p:spPr>
            <a:xfrm>
              <a:off x="4238909" y="2875237"/>
              <a:ext cx="0" cy="2432700"/>
            </a:xfrm>
            <a:prstGeom prst="straightConnector1">
              <a:avLst/>
            </a:prstGeom>
            <a:noFill/>
            <a:ln w="50800" cap="flat" cmpd="sng">
              <a:solidFill>
                <a:srgbClr val="3CD17D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988" name="Google Shape;988;p135"/>
            <p:cNvCxnSpPr/>
            <p:nvPr/>
          </p:nvCxnSpPr>
          <p:spPr>
            <a:xfrm>
              <a:off x="1925536" y="2220453"/>
              <a:ext cx="140400" cy="2430900"/>
            </a:xfrm>
            <a:prstGeom prst="straightConnector1">
              <a:avLst/>
            </a:prstGeom>
            <a:noFill/>
            <a:ln w="50800" cap="flat" cmpd="sng">
              <a:solidFill>
                <a:srgbClr val="3CD17D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989" name="Google Shape;989;p135"/>
            <p:cNvCxnSpPr/>
            <p:nvPr/>
          </p:nvCxnSpPr>
          <p:spPr>
            <a:xfrm>
              <a:off x="532443" y="3062215"/>
              <a:ext cx="948000" cy="0"/>
            </a:xfrm>
            <a:prstGeom prst="straightConnector1">
              <a:avLst/>
            </a:prstGeom>
            <a:noFill/>
            <a:ln w="50800" cap="flat" cmpd="sng">
              <a:solidFill>
                <a:srgbClr val="3CD17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90" name="Google Shape;990;p135"/>
            <p:cNvCxnSpPr/>
            <p:nvPr/>
          </p:nvCxnSpPr>
          <p:spPr>
            <a:xfrm>
              <a:off x="6997517" y="3062215"/>
              <a:ext cx="678000" cy="0"/>
            </a:xfrm>
            <a:prstGeom prst="straightConnector1">
              <a:avLst/>
            </a:prstGeom>
            <a:noFill/>
            <a:ln w="50800" cap="flat" cmpd="sng">
              <a:solidFill>
                <a:srgbClr val="3CD17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91" name="Google Shape;991;p135"/>
            <p:cNvCxnSpPr/>
            <p:nvPr/>
          </p:nvCxnSpPr>
          <p:spPr>
            <a:xfrm>
              <a:off x="4238908" y="5974696"/>
              <a:ext cx="0" cy="628200"/>
            </a:xfrm>
            <a:prstGeom prst="straightConnector1">
              <a:avLst/>
            </a:prstGeom>
            <a:noFill/>
            <a:ln w="50800" cap="flat" cmpd="sng">
              <a:solidFill>
                <a:srgbClr val="3CD17D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992" name="Google Shape;992;p135"/>
          <p:cNvSpPr txBox="1"/>
          <p:nvPr/>
        </p:nvSpPr>
        <p:spPr>
          <a:xfrm>
            <a:off x="12900420" y="10998544"/>
            <a:ext cx="4027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947"/>
              </a:buClr>
              <a:buSzPts val="3100"/>
              <a:buFont typeface="Red Hat Text"/>
              <a:buNone/>
            </a:pPr>
            <a:r>
              <a:rPr lang="pl-PL" sz="3100" b="0" i="0" u="none" strike="noStrike" cap="none">
                <a:solidFill>
                  <a:srgbClr val="1E4947"/>
                </a:solidFill>
                <a:latin typeface="Red Hat Text"/>
                <a:ea typeface="Red Hat Text"/>
                <a:cs typeface="Red Hat Text"/>
                <a:sym typeface="Red Hat Text"/>
              </a:rPr>
              <a:t>Bezsmogowa gospodarka odpadami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135"/>
          <p:cNvSpPr txBox="1"/>
          <p:nvPr/>
        </p:nvSpPr>
        <p:spPr>
          <a:xfrm>
            <a:off x="16761220" y="6683313"/>
            <a:ext cx="4027800" cy="14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947"/>
              </a:buClr>
              <a:buSzPts val="3100"/>
              <a:buFont typeface="Red Hat Text"/>
              <a:buNone/>
            </a:pPr>
            <a:r>
              <a:rPr lang="pl-PL" sz="3100" b="0" i="0" u="none" strike="noStrike" cap="none">
                <a:solidFill>
                  <a:srgbClr val="1E4947"/>
                </a:solidFill>
                <a:latin typeface="Red Hat Text"/>
                <a:ea typeface="Red Hat Text"/>
                <a:cs typeface="Red Hat Text"/>
                <a:sym typeface="Red Hat Text"/>
              </a:rPr>
              <a:t>Wszystkie rodzaje odpadów organicznych w jednym procesie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135"/>
          <p:cNvSpPr txBox="1"/>
          <p:nvPr/>
        </p:nvSpPr>
        <p:spPr>
          <a:xfrm>
            <a:off x="3594985" y="6683313"/>
            <a:ext cx="4027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947"/>
              </a:buClr>
              <a:buSzPts val="3100"/>
              <a:buFont typeface="Red Hat Text"/>
              <a:buNone/>
            </a:pPr>
            <a:r>
              <a:rPr lang="pl-PL" sz="3100" b="0" i="0" u="none" strike="noStrike" cap="none">
                <a:solidFill>
                  <a:srgbClr val="1E4947"/>
                </a:solidFill>
                <a:latin typeface="Red Hat Text"/>
                <a:ea typeface="Red Hat Text"/>
                <a:cs typeface="Red Hat Text"/>
                <a:sym typeface="Red Hat Text"/>
              </a:rPr>
              <a:t>Produkcja energii cieplnej i elektrycznej</a:t>
            </a:r>
            <a:endParaRPr sz="3100" b="0" i="0" u="none" strike="noStrike" cap="none">
              <a:solidFill>
                <a:srgbClr val="1E4947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995" name="Google Shape;995;p135"/>
          <p:cNvSpPr txBox="1"/>
          <p:nvPr/>
        </p:nvSpPr>
        <p:spPr>
          <a:xfrm>
            <a:off x="11099603" y="5125925"/>
            <a:ext cx="2184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D17D"/>
              </a:buClr>
              <a:buSzPts val="3800"/>
              <a:buFont typeface="Red Hat Text Medium"/>
              <a:buNone/>
            </a:pPr>
            <a:r>
              <a:rPr lang="pl-PL" sz="3800" b="0" i="0" u="none" strike="noStrike" cap="none">
                <a:solidFill>
                  <a:srgbClr val="3CD17D"/>
                </a:solidFill>
                <a:latin typeface="Red Hat Text Medium"/>
                <a:ea typeface="Red Hat Text Medium"/>
                <a:cs typeface="Red Hat Text Medium"/>
                <a:sym typeface="Red Hat Text Medium"/>
              </a:rPr>
              <a:t>ODPADY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136"/>
          <p:cNvSpPr txBox="1"/>
          <p:nvPr/>
        </p:nvSpPr>
        <p:spPr>
          <a:xfrm>
            <a:off x="1206495" y="1289686"/>
            <a:ext cx="21971100" cy="11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 fontScale="92500" lnSpcReduction="20000"/>
          </a:bodyPr>
          <a:lstStyle/>
          <a:p>
            <a:pPr>
              <a:lnSpc>
                <a:spcPct val="80000"/>
              </a:lnSpc>
              <a:buSzPts val="5600"/>
            </a:pPr>
            <a:r>
              <a:rPr lang="pl-PL" sz="5600" dirty="0">
                <a:solidFill>
                  <a:srgbClr val="67C47E"/>
                </a:solidFill>
                <a:latin typeface="Questrial"/>
                <a:ea typeface="Questrial"/>
                <a:cs typeface="Questrial"/>
                <a:sym typeface="Questrial"/>
              </a:rPr>
              <a:t>Ź</a:t>
            </a:r>
            <a:r>
              <a:rPr lang="pl-PL" sz="5600" b="0" i="0" u="none" strike="noStrike" cap="none" dirty="0">
                <a:solidFill>
                  <a:srgbClr val="67C47E"/>
                </a:solidFill>
                <a:latin typeface="Questrial"/>
                <a:ea typeface="Questrial"/>
                <a:cs typeface="Questrial"/>
                <a:sym typeface="Questrial"/>
              </a:rPr>
              <a:t>ródła stabilizujące w klastrach energii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lang="pl-PL" sz="5600" b="0" i="0" u="none" strike="noStrike" cap="none" dirty="0">
                <a:solidFill>
                  <a:srgbClr val="67C47E"/>
                </a:solidFill>
                <a:latin typeface="Questrial"/>
                <a:ea typeface="Questrial"/>
                <a:cs typeface="Questrial"/>
                <a:sym typeface="Questrial"/>
              </a:rPr>
              <a:t>Biogazownia i kogeneracja gazowa</a:t>
            </a:r>
            <a:endParaRPr sz="11600" b="1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01" name="Google Shape;1001;p136" descr="Google Shape;14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3076" y="2530408"/>
            <a:ext cx="256938" cy="256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2" name="Google Shape;1002;p136" descr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153833" y="1578190"/>
            <a:ext cx="2889581" cy="570293"/>
          </a:xfrm>
          <a:prstGeom prst="rect">
            <a:avLst/>
          </a:prstGeom>
          <a:noFill/>
          <a:ln>
            <a:noFill/>
          </a:ln>
        </p:spPr>
      </p:pic>
      <p:sp>
        <p:nvSpPr>
          <p:cNvPr id="1003" name="Google Shape;1003;p136"/>
          <p:cNvSpPr txBox="1"/>
          <p:nvPr/>
        </p:nvSpPr>
        <p:spPr>
          <a:xfrm>
            <a:off x="2303557" y="8206053"/>
            <a:ext cx="5474400" cy="3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 fontScale="92500"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F4A48"/>
              </a:buClr>
              <a:buSzPct val="100000"/>
              <a:buFont typeface="Red Hat Text"/>
              <a:buNone/>
            </a:pPr>
            <a:r>
              <a:rPr lang="pl-PL" sz="3900" b="1">
                <a:solidFill>
                  <a:srgbClr val="1F4A48"/>
                </a:solidFill>
                <a:latin typeface="Red Hat Text"/>
                <a:ea typeface="Red Hat Text"/>
                <a:cs typeface="Red Hat Text"/>
                <a:sym typeface="Red Hat Text"/>
              </a:rPr>
              <a:t>Źródła substratu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6880" marR="0" lvl="0" indent="-410375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ct val="106201"/>
              <a:buFont typeface="Helvetica Neue"/>
              <a:buChar char="•"/>
            </a:pPr>
            <a:r>
              <a:rPr lang="pl-PL" sz="2730" b="0" i="0" u="none" strike="noStrike" cap="none">
                <a:solidFill>
                  <a:schemeClr val="dk2"/>
                </a:solidFill>
                <a:latin typeface="Red Hat Text Medium"/>
                <a:ea typeface="Red Hat Text Medium"/>
                <a:cs typeface="Red Hat Text Medium"/>
                <a:sym typeface="Red Hat Text Medium"/>
              </a:rPr>
              <a:t>Oczyszczalnie ścieków</a:t>
            </a:r>
            <a:endParaRPr sz="947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6880" marR="0" lvl="0" indent="-410375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ct val="106201"/>
              <a:buFont typeface="Helvetica Neue"/>
              <a:buChar char="•"/>
            </a:pPr>
            <a:r>
              <a:rPr lang="pl-PL" sz="2730" b="0" i="0" u="none" strike="noStrike" cap="none">
                <a:solidFill>
                  <a:schemeClr val="dk2"/>
                </a:solidFill>
                <a:latin typeface="Red Hat Text Medium"/>
                <a:ea typeface="Red Hat Text Medium"/>
                <a:cs typeface="Red Hat Text Medium"/>
                <a:sym typeface="Red Hat Text Medium"/>
              </a:rPr>
              <a:t>Odpady stołówkowe/marketowe</a:t>
            </a:r>
            <a:endParaRPr sz="947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6880" marR="0" lvl="0" indent="-410375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ct val="106201"/>
              <a:buFont typeface="Helvetica Neue"/>
              <a:buChar char="•"/>
            </a:pPr>
            <a:r>
              <a:rPr lang="pl-PL" sz="2730" b="0" i="0" u="none" strike="noStrike" cap="none">
                <a:solidFill>
                  <a:schemeClr val="dk2"/>
                </a:solidFill>
                <a:latin typeface="Red Hat Text Medium"/>
                <a:ea typeface="Red Hat Text Medium"/>
                <a:cs typeface="Red Hat Text Medium"/>
                <a:sym typeface="Red Hat Text Medium"/>
              </a:rPr>
              <a:t>Przetwarzania żywności</a:t>
            </a:r>
            <a:endParaRPr sz="947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6880" marR="0" lvl="0" indent="-410375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ct val="106201"/>
              <a:buFont typeface="Helvetica Neue"/>
              <a:buChar char="•"/>
            </a:pPr>
            <a:r>
              <a:rPr lang="pl-PL" sz="2730" b="0" i="0" u="none" strike="noStrike" cap="none">
                <a:solidFill>
                  <a:schemeClr val="dk2"/>
                </a:solidFill>
                <a:latin typeface="Red Hat Text Medium"/>
                <a:ea typeface="Red Hat Text Medium"/>
                <a:cs typeface="Red Hat Text Medium"/>
                <a:sym typeface="Red Hat Text Medium"/>
              </a:rPr>
              <a:t>Odpady hodowlane</a:t>
            </a:r>
            <a:endParaRPr sz="947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6880" marR="0" lvl="0" indent="-410375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ct val="106201"/>
              <a:buFont typeface="Helvetica Neue"/>
              <a:buChar char="•"/>
            </a:pPr>
            <a:r>
              <a:rPr lang="pl-PL" sz="2730" b="0" i="0" u="none" strike="noStrike" cap="none">
                <a:solidFill>
                  <a:schemeClr val="dk2"/>
                </a:solidFill>
                <a:latin typeface="Red Hat Text Medium"/>
                <a:ea typeface="Red Hat Text Medium"/>
                <a:cs typeface="Red Hat Text Medium"/>
                <a:sym typeface="Red Hat Text Medium"/>
              </a:rPr>
              <a:t>Odpady zielone (nie zdrewniałe)</a:t>
            </a:r>
            <a:endParaRPr sz="947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4" name="Google Shape;1004;p136"/>
          <p:cNvSpPr txBox="1"/>
          <p:nvPr/>
        </p:nvSpPr>
        <p:spPr>
          <a:xfrm>
            <a:off x="9574065" y="8206053"/>
            <a:ext cx="5235900" cy="31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 lnSpcReduction="10000"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F4A48"/>
              </a:buClr>
              <a:buSzPts val="3900"/>
              <a:buFont typeface="Red Hat Text"/>
              <a:buNone/>
            </a:pPr>
            <a:r>
              <a:rPr lang="pl-PL" sz="3900" b="1" i="0" u="none" strike="noStrike" cap="none">
                <a:solidFill>
                  <a:srgbClr val="1F4A48"/>
                </a:solidFill>
                <a:latin typeface="Red Hat Text"/>
                <a:ea typeface="Red Hat Text"/>
                <a:cs typeface="Red Hat Text"/>
                <a:sym typeface="Red Hat Text"/>
              </a:rPr>
              <a:t>Technologia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6880" marR="0" lvl="0" indent="-411468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Helvetica Neue"/>
              <a:buChar char="•"/>
            </a:pPr>
            <a:r>
              <a:rPr lang="pl-PL" sz="2530" b="0" i="0" u="none" strike="noStrike" cap="none">
                <a:solidFill>
                  <a:schemeClr val="dk2"/>
                </a:solidFill>
                <a:latin typeface="Red Hat Text Medium"/>
                <a:ea typeface="Red Hat Text Medium"/>
                <a:cs typeface="Red Hat Text Medium"/>
                <a:sym typeface="Red Hat Text Medium"/>
              </a:rPr>
              <a:t>Biogazownie kompaktowe</a:t>
            </a:r>
            <a:endParaRPr sz="748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6880" marR="0" lvl="0" indent="-411468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Helvetica Neue"/>
              <a:buChar char="•"/>
            </a:pPr>
            <a:r>
              <a:rPr lang="pl-PL" sz="2530" b="0" i="0" u="none" strike="noStrike" cap="none">
                <a:solidFill>
                  <a:schemeClr val="dk2"/>
                </a:solidFill>
                <a:latin typeface="Red Hat Text Medium"/>
                <a:ea typeface="Red Hat Text Medium"/>
                <a:cs typeface="Red Hat Text Medium"/>
                <a:sym typeface="Red Hat Text Medium"/>
              </a:rPr>
              <a:t>Biogazownie na oczyszczalniach</a:t>
            </a:r>
            <a:endParaRPr sz="748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6880" marR="0" lvl="0" indent="-411468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Helvetica Neue"/>
              <a:buChar char="•"/>
            </a:pPr>
            <a:r>
              <a:rPr lang="pl-PL" sz="2530" b="0" i="0" u="none" strike="noStrike" cap="none">
                <a:solidFill>
                  <a:schemeClr val="dk2"/>
                </a:solidFill>
                <a:latin typeface="Red Hat Text Medium"/>
                <a:ea typeface="Red Hat Text Medium"/>
                <a:cs typeface="Red Hat Text Medium"/>
                <a:sym typeface="Red Hat Text Medium"/>
              </a:rPr>
              <a:t>Biogazownie hermetyzowane – bezwonne</a:t>
            </a:r>
            <a:endParaRPr sz="748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5" name="Google Shape;1005;p136"/>
          <p:cNvSpPr txBox="1"/>
          <p:nvPr/>
        </p:nvSpPr>
        <p:spPr>
          <a:xfrm>
            <a:off x="16606062" y="8206053"/>
            <a:ext cx="5474400" cy="42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A48"/>
              </a:buClr>
              <a:buSzPts val="3351"/>
              <a:buFont typeface="Red Hat Text"/>
              <a:buNone/>
            </a:pPr>
            <a:r>
              <a:rPr lang="pl-PL" sz="3900" b="1" i="0" u="none" strike="noStrike" cap="none">
                <a:solidFill>
                  <a:srgbClr val="1F4A48"/>
                </a:solidFill>
                <a:latin typeface="Red Hat Text"/>
                <a:ea typeface="Red Hat Text"/>
                <a:cs typeface="Red Hat Text"/>
                <a:sym typeface="Red Hat Text"/>
              </a:rPr>
              <a:t>Efektywność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6880" marR="0" lvl="0" indent="-40736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2635"/>
              <a:buFont typeface="Helvetica Neue"/>
              <a:buChar char="•"/>
            </a:pPr>
            <a:r>
              <a:rPr lang="pl-PL" sz="2465" b="0" i="0" u="none" strike="noStrike" cap="none">
                <a:solidFill>
                  <a:schemeClr val="dk2"/>
                </a:solidFill>
                <a:latin typeface="Red Hat Text Medium"/>
                <a:ea typeface="Red Hat Text Medium"/>
                <a:cs typeface="Red Hat Text Medium"/>
                <a:sym typeface="Red Hat Text Medium"/>
              </a:rPr>
              <a:t>Stabilne źródło energii</a:t>
            </a:r>
            <a:endParaRPr sz="683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6880" marR="0" lvl="0" indent="-40736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2635"/>
              <a:buFont typeface="Helvetica Neue"/>
              <a:buChar char="•"/>
            </a:pPr>
            <a:r>
              <a:rPr lang="pl-PL" sz="2465" b="0" i="0" u="none" strike="noStrike" cap="none">
                <a:solidFill>
                  <a:schemeClr val="dk2"/>
                </a:solidFill>
                <a:latin typeface="Red Hat Text Medium"/>
                <a:ea typeface="Red Hat Text Medium"/>
                <a:cs typeface="Red Hat Text Medium"/>
                <a:sym typeface="Red Hat Text Medium"/>
              </a:rPr>
              <a:t>Ciepło systemowe o niskim współczynniku EP</a:t>
            </a:r>
            <a:endParaRPr sz="683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6880" marR="0" lvl="0" indent="-40736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2635"/>
              <a:buFont typeface="Helvetica Neue"/>
              <a:buChar char="•"/>
            </a:pPr>
            <a:r>
              <a:rPr lang="pl-PL" sz="2465" b="0" i="0" u="none" strike="noStrike" cap="none">
                <a:solidFill>
                  <a:schemeClr val="dk2"/>
                </a:solidFill>
                <a:latin typeface="Red Hat Text Medium"/>
                <a:ea typeface="Red Hat Text Medium"/>
                <a:cs typeface="Red Hat Text Medium"/>
                <a:sym typeface="Red Hat Text Medium"/>
              </a:rPr>
              <a:t>Podwaliny pod Local Grid  - niezależność energetyczna</a:t>
            </a:r>
            <a:endParaRPr sz="683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6880" marR="0" lvl="0" indent="-40736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2635"/>
              <a:buFont typeface="Helvetica Neue"/>
              <a:buChar char="•"/>
            </a:pPr>
            <a:r>
              <a:rPr lang="pl-PL" sz="2465" b="0" i="0" u="none" strike="noStrike" cap="none">
                <a:solidFill>
                  <a:schemeClr val="dk2"/>
                </a:solidFill>
                <a:latin typeface="Red Hat Text Medium"/>
                <a:ea typeface="Red Hat Text Medium"/>
                <a:cs typeface="Red Hat Text Medium"/>
                <a:sym typeface="Red Hat Text Medium"/>
              </a:rPr>
              <a:t>Obniżenie rachunków za energie i odpady dla mieszkańców</a:t>
            </a:r>
            <a:endParaRPr sz="683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06" name="Google Shape;1006;p136"/>
          <p:cNvGrpSpPr/>
          <p:nvPr/>
        </p:nvGrpSpPr>
        <p:grpSpPr>
          <a:xfrm>
            <a:off x="3301060" y="4365273"/>
            <a:ext cx="2900493" cy="2900493"/>
            <a:chOff x="2303557" y="4738255"/>
            <a:chExt cx="3391200" cy="3391200"/>
          </a:xfrm>
        </p:grpSpPr>
        <p:pic>
          <p:nvPicPr>
            <p:cNvPr id="1007" name="Google Shape;1007;p136" descr="obrazek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170193" y="5260351"/>
              <a:ext cx="1486089" cy="14010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8" name="Google Shape;1008;p136"/>
            <p:cNvSpPr/>
            <p:nvPr/>
          </p:nvSpPr>
          <p:spPr>
            <a:xfrm>
              <a:off x="2303557" y="4738255"/>
              <a:ext cx="3391200" cy="3391200"/>
            </a:xfrm>
            <a:prstGeom prst="pie">
              <a:avLst>
                <a:gd name="adj1" fmla="val 0"/>
                <a:gd name="adj2" fmla="val 16200000"/>
              </a:avLst>
            </a:prstGeom>
            <a:solidFill>
              <a:srgbClr val="FFFFFF"/>
            </a:solidFill>
            <a:ln w="50800" cap="flat" cmpd="sng">
              <a:solidFill>
                <a:srgbClr val="3CD1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9" name="Google Shape;1009;p136"/>
          <p:cNvGrpSpPr/>
          <p:nvPr/>
        </p:nvGrpSpPr>
        <p:grpSpPr>
          <a:xfrm>
            <a:off x="10065473" y="4748576"/>
            <a:ext cx="3504583" cy="2492159"/>
            <a:chOff x="9574065" y="4814274"/>
            <a:chExt cx="4097489" cy="2913784"/>
          </a:xfrm>
        </p:grpSpPr>
        <p:pic>
          <p:nvPicPr>
            <p:cNvPr id="1010" name="Google Shape;1010;p13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2191998" y="5378444"/>
              <a:ext cx="1479556" cy="14795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1" name="Google Shape;1011;p13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574065" y="4814274"/>
              <a:ext cx="2913784" cy="29137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12" name="Google Shape;1012;p136"/>
          <p:cNvGrpSpPr/>
          <p:nvPr/>
        </p:nvGrpSpPr>
        <p:grpSpPr>
          <a:xfrm flipH="1">
            <a:off x="17456691" y="4047594"/>
            <a:ext cx="3230261" cy="3193050"/>
            <a:chOff x="-5" y="0"/>
            <a:chExt cx="4639847" cy="5615635"/>
          </a:xfrm>
        </p:grpSpPr>
        <p:sp>
          <p:nvSpPr>
            <p:cNvPr id="1013" name="Google Shape;1013;p136"/>
            <p:cNvSpPr/>
            <p:nvPr/>
          </p:nvSpPr>
          <p:spPr>
            <a:xfrm>
              <a:off x="3231996" y="3971221"/>
              <a:ext cx="1308900" cy="1644300"/>
            </a:xfrm>
            <a:prstGeom prst="rect">
              <a:avLst/>
            </a:prstGeom>
            <a:noFill/>
            <a:ln w="50800" cap="flat" cmpd="sng">
              <a:solidFill>
                <a:srgbClr val="3CD17D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136"/>
            <p:cNvSpPr/>
            <p:nvPr/>
          </p:nvSpPr>
          <p:spPr>
            <a:xfrm>
              <a:off x="1720463" y="3442284"/>
              <a:ext cx="1308900" cy="2173200"/>
            </a:xfrm>
            <a:prstGeom prst="rect">
              <a:avLst/>
            </a:prstGeom>
            <a:noFill/>
            <a:ln w="50800" cap="flat" cmpd="sng">
              <a:solidFill>
                <a:srgbClr val="3CD17D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136"/>
            <p:cNvSpPr/>
            <p:nvPr/>
          </p:nvSpPr>
          <p:spPr>
            <a:xfrm>
              <a:off x="200988" y="2255035"/>
              <a:ext cx="1308900" cy="3360600"/>
            </a:xfrm>
            <a:prstGeom prst="rect">
              <a:avLst/>
            </a:prstGeom>
            <a:noFill/>
            <a:ln w="50800" cap="flat" cmpd="sng">
              <a:solidFill>
                <a:srgbClr val="3CD17D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136"/>
            <p:cNvSpPr/>
            <p:nvPr/>
          </p:nvSpPr>
          <p:spPr>
            <a:xfrm rot="1642718">
              <a:off x="-87525" y="1062742"/>
              <a:ext cx="4814888" cy="792162"/>
            </a:xfrm>
            <a:custGeom>
              <a:avLst/>
              <a:gdLst/>
              <a:ahLst/>
              <a:cxnLst/>
              <a:rect l="l" t="t" r="r" b="b"/>
              <a:pathLst>
                <a:path w="21600" h="16356" extrusionOk="0">
                  <a:moveTo>
                    <a:pt x="0" y="13866"/>
                  </a:moveTo>
                  <a:lnTo>
                    <a:pt x="2446" y="7707"/>
                  </a:lnTo>
                  <a:cubicBezTo>
                    <a:pt x="3100" y="5965"/>
                    <a:pt x="3900" y="6155"/>
                    <a:pt x="4516" y="8192"/>
                  </a:cubicBezTo>
                  <a:cubicBezTo>
                    <a:pt x="5276" y="10703"/>
                    <a:pt x="5678" y="15814"/>
                    <a:pt x="6621" y="16307"/>
                  </a:cubicBezTo>
                  <a:cubicBezTo>
                    <a:pt x="8264" y="17167"/>
                    <a:pt x="8488" y="6247"/>
                    <a:pt x="9663" y="2039"/>
                  </a:cubicBezTo>
                  <a:cubicBezTo>
                    <a:pt x="10828" y="-2135"/>
                    <a:pt x="12354" y="490"/>
                    <a:pt x="13360" y="6360"/>
                  </a:cubicBezTo>
                  <a:cubicBezTo>
                    <a:pt x="14336" y="12053"/>
                    <a:pt x="15134" y="19465"/>
                    <a:pt x="16367" y="14974"/>
                  </a:cubicBezTo>
                  <a:cubicBezTo>
                    <a:pt x="17239" y="11798"/>
                    <a:pt x="16533" y="4093"/>
                    <a:pt x="17503" y="1353"/>
                  </a:cubicBezTo>
                  <a:cubicBezTo>
                    <a:pt x="18134" y="-427"/>
                    <a:pt x="18822" y="1700"/>
                    <a:pt x="19463" y="3044"/>
                  </a:cubicBezTo>
                  <a:cubicBezTo>
                    <a:pt x="20135" y="4455"/>
                    <a:pt x="20873" y="4965"/>
                    <a:pt x="21600" y="4504"/>
                  </a:cubicBezTo>
                </a:path>
              </a:pathLst>
            </a:custGeom>
            <a:noFill/>
            <a:ln w="50800" cap="flat" cmpd="sng">
              <a:solidFill>
                <a:srgbClr val="3CD1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0"/>
          <p:cNvSpPr/>
          <p:nvPr/>
        </p:nvSpPr>
        <p:spPr>
          <a:xfrm>
            <a:off x="-62550" y="3667888"/>
            <a:ext cx="24509100" cy="1726800"/>
          </a:xfrm>
          <a:prstGeom prst="rect">
            <a:avLst/>
          </a:prstGeom>
          <a:solidFill>
            <a:srgbClr val="3CD17D">
              <a:alpha val="862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EC28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40"/>
          <p:cNvSpPr/>
          <p:nvPr/>
        </p:nvSpPr>
        <p:spPr>
          <a:xfrm>
            <a:off x="1683000" y="6579800"/>
            <a:ext cx="21018000" cy="5717100"/>
          </a:xfrm>
          <a:prstGeom prst="roundRect">
            <a:avLst>
              <a:gd name="adj" fmla="val 6585"/>
            </a:avLst>
          </a:prstGeom>
          <a:solidFill>
            <a:schemeClr val="lt1"/>
          </a:solidFill>
          <a:ln>
            <a:noFill/>
          </a:ln>
          <a:effectLst>
            <a:outerShdw blurRad="628650" dist="19050" dir="5400000" algn="bl" rotWithShape="0">
              <a:srgbClr val="2A4948">
                <a:alpha val="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3" name="Google Shape;413;p40"/>
          <p:cNvSpPr txBox="1"/>
          <p:nvPr/>
        </p:nvSpPr>
        <p:spPr>
          <a:xfrm>
            <a:off x="1206495" y="1289686"/>
            <a:ext cx="21971100" cy="11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lang="pl-PL" sz="5600" b="0" i="0" u="none" strike="noStrike" cap="none" dirty="0" err="1">
                <a:solidFill>
                  <a:srgbClr val="3CD17D"/>
                </a:solidFill>
                <a:latin typeface="Questrial"/>
                <a:ea typeface="Questrial"/>
                <a:cs typeface="Questrial"/>
                <a:sym typeface="Questrial"/>
              </a:rPr>
              <a:t>Enalpha</a:t>
            </a:r>
            <a:r>
              <a:rPr lang="pl-PL" sz="5600" dirty="0">
                <a:solidFill>
                  <a:srgbClr val="3CD17D"/>
                </a:solidFill>
                <a:latin typeface="Questrial"/>
                <a:ea typeface="Questrial"/>
                <a:cs typeface="Questrial"/>
                <a:sym typeface="Questrial"/>
              </a:rPr>
              <a:t> i Asta Net </a:t>
            </a:r>
            <a:endParaRPr sz="11600" b="1" i="0" u="none" strike="noStrike" cap="none" dirty="0">
              <a:solidFill>
                <a:srgbClr val="3CD17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14" name="Google Shape;414;p40" descr="Google Shape;14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6876" y="2530408"/>
            <a:ext cx="256938" cy="256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40" descr="Google Shape;12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121301" y="807427"/>
            <a:ext cx="2443500" cy="482255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40"/>
          <p:cNvSpPr txBox="1"/>
          <p:nvPr/>
        </p:nvSpPr>
        <p:spPr>
          <a:xfrm>
            <a:off x="15957050" y="10227525"/>
            <a:ext cx="6320700" cy="13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pl-PL" sz="3100" b="0" i="0" u="none" strike="noStrike" cap="none">
                <a:solidFill>
                  <a:srgbClr val="1F4A48"/>
                </a:solidFill>
                <a:latin typeface="Red Hat Text"/>
                <a:ea typeface="Red Hat Text"/>
                <a:cs typeface="Red Hat Text"/>
                <a:sym typeface="Red Hat Text"/>
              </a:rPr>
              <a:t>Elastyczna </a:t>
            </a:r>
            <a:r>
              <a:rPr lang="pl-PL" sz="3100" b="1" i="0" u="none" strike="noStrike" cap="none">
                <a:solidFill>
                  <a:srgbClr val="1F4A48"/>
                </a:solidFill>
                <a:latin typeface="Red Hat Text"/>
                <a:ea typeface="Red Hat Text"/>
                <a:cs typeface="Red Hat Text"/>
                <a:sym typeface="Red Hat Text"/>
              </a:rPr>
              <a:t>platforma PWR AI </a:t>
            </a:r>
            <a:r>
              <a:rPr lang="pl-PL" sz="3100" b="0" i="0" u="none" strike="noStrike" cap="none">
                <a:solidFill>
                  <a:srgbClr val="1F4A48"/>
                </a:solidFill>
                <a:latin typeface="Red Hat Text"/>
                <a:ea typeface="Red Hat Text"/>
                <a:cs typeface="Red Hat Text"/>
                <a:sym typeface="Red Hat Text"/>
              </a:rPr>
              <a:t>zaprojektowana z myślą o rozwoju społeczności energetycznych</a:t>
            </a:r>
            <a:endParaRPr sz="3100" b="0" i="0" u="none" strike="noStrike" cap="none">
              <a:solidFill>
                <a:srgbClr val="1F4A48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417" name="Google Shape;417;p40"/>
          <p:cNvSpPr txBox="1"/>
          <p:nvPr/>
        </p:nvSpPr>
        <p:spPr>
          <a:xfrm>
            <a:off x="2106350" y="10227525"/>
            <a:ext cx="6320700" cy="13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pl-PL" sz="3100" b="0" i="0" u="none" strike="noStrike" cap="none">
                <a:solidFill>
                  <a:srgbClr val="1F4A48"/>
                </a:solidFill>
                <a:latin typeface="Red Hat Text"/>
                <a:ea typeface="Red Hat Text"/>
                <a:cs typeface="Red Hat Text"/>
                <a:sym typeface="Red Hat Text"/>
              </a:rPr>
              <a:t>Unikalne połączenie </a:t>
            </a:r>
            <a:r>
              <a:rPr lang="pl-PL" sz="3100" b="1" i="0" u="none" strike="noStrike" cap="none">
                <a:solidFill>
                  <a:srgbClr val="1F4A48"/>
                </a:solidFill>
                <a:latin typeface="Red Hat Text"/>
                <a:ea typeface="Red Hat Text"/>
                <a:cs typeface="Red Hat Text"/>
                <a:sym typeface="Red Hat Text"/>
              </a:rPr>
              <a:t>wiedzy</a:t>
            </a:r>
            <a:br>
              <a:rPr lang="pl-PL" sz="3100" b="1" i="0" u="none" strike="noStrike" cap="none">
                <a:solidFill>
                  <a:srgbClr val="1F4A48"/>
                </a:solidFill>
                <a:latin typeface="Red Hat Text"/>
                <a:ea typeface="Red Hat Text"/>
                <a:cs typeface="Red Hat Text"/>
                <a:sym typeface="Red Hat Text"/>
              </a:rPr>
            </a:br>
            <a:r>
              <a:rPr lang="pl-PL" sz="3100" b="1" i="0" u="none" strike="noStrike" cap="none">
                <a:solidFill>
                  <a:srgbClr val="1F4A48"/>
                </a:solidFill>
                <a:latin typeface="Red Hat Text"/>
                <a:ea typeface="Red Hat Text"/>
                <a:cs typeface="Red Hat Text"/>
                <a:sym typeface="Red Hat Text"/>
              </a:rPr>
              <a:t>i doświadczenia</a:t>
            </a:r>
            <a:r>
              <a:rPr lang="pl-PL" sz="3100" b="0" i="0" u="none" strike="noStrike" cap="none">
                <a:solidFill>
                  <a:srgbClr val="1F4A48"/>
                </a:solidFill>
                <a:latin typeface="Red Hat Text"/>
                <a:ea typeface="Red Hat Text"/>
                <a:cs typeface="Red Hat Text"/>
                <a:sym typeface="Red Hat Text"/>
              </a:rPr>
              <a:t> w zakresie rynku energetycznego i IT</a:t>
            </a: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40"/>
          <p:cNvSpPr txBox="1"/>
          <p:nvPr/>
        </p:nvSpPr>
        <p:spPr>
          <a:xfrm>
            <a:off x="9031700" y="10227525"/>
            <a:ext cx="6320700" cy="1114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pl-PL" sz="3100" b="0" i="0" u="none" strike="noStrike" cap="none" dirty="0">
                <a:solidFill>
                  <a:srgbClr val="1F4A48"/>
                </a:solidFill>
                <a:latin typeface="Red Hat Text"/>
                <a:ea typeface="Red Hat Text"/>
                <a:cs typeface="Red Hat Text"/>
                <a:sym typeface="Red Hat Text"/>
              </a:rPr>
              <a:t>Konkurencyjność </a:t>
            </a:r>
            <a:r>
              <a:rPr lang="pl-PL" sz="3100" b="1" i="0" u="none" strike="noStrike" cap="none" dirty="0">
                <a:solidFill>
                  <a:srgbClr val="1F4A48"/>
                </a:solidFill>
                <a:latin typeface="Red Hat Text"/>
                <a:ea typeface="Red Hat Text"/>
                <a:cs typeface="Red Hat Text"/>
                <a:sym typeface="Red Hat Text"/>
              </a:rPr>
              <a:t>cenowa i alternatywny obrót energią</a:t>
            </a:r>
            <a:endParaRPr sz="3100" b="1" i="0" u="none" strike="noStrike" cap="none" dirty="0">
              <a:solidFill>
                <a:srgbClr val="1F4A48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419" name="Google Shape;419;p40"/>
          <p:cNvSpPr/>
          <p:nvPr/>
        </p:nvSpPr>
        <p:spPr>
          <a:xfrm>
            <a:off x="18105923" y="7375098"/>
            <a:ext cx="2022944" cy="2092701"/>
          </a:xfrm>
          <a:custGeom>
            <a:avLst/>
            <a:gdLst/>
            <a:ahLst/>
            <a:cxnLst/>
            <a:rect l="l" t="t" r="r" b="b"/>
            <a:pathLst>
              <a:path w="1213160" h="1213160" extrusionOk="0">
                <a:moveTo>
                  <a:pt x="0" y="606580"/>
                </a:moveTo>
                <a:cubicBezTo>
                  <a:pt x="0" y="271575"/>
                  <a:pt x="271575" y="0"/>
                  <a:pt x="606580" y="0"/>
                </a:cubicBezTo>
                <a:cubicBezTo>
                  <a:pt x="941585" y="0"/>
                  <a:pt x="1213160" y="271575"/>
                  <a:pt x="1213160" y="606580"/>
                </a:cubicBezTo>
                <a:cubicBezTo>
                  <a:pt x="1213160" y="941585"/>
                  <a:pt x="941585" y="1213160"/>
                  <a:pt x="606580" y="1213160"/>
                </a:cubicBezTo>
                <a:cubicBezTo>
                  <a:pt x="271575" y="1213160"/>
                  <a:pt x="0" y="941585"/>
                  <a:pt x="0" y="606580"/>
                </a:cubicBezTo>
                <a:close/>
              </a:path>
            </a:pathLst>
          </a:custGeom>
          <a:noFill/>
          <a:ln w="76200" cap="flat" cmpd="sng">
            <a:solidFill>
              <a:srgbClr val="00C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5800" tIns="385800" rIns="385800" bIns="3858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ed Hat Text"/>
              <a:buNone/>
            </a:pPr>
            <a:r>
              <a:rPr lang="pl-PL" sz="3600" b="1" i="0" u="none" strike="noStrike" cap="none">
                <a:solidFill>
                  <a:srgbClr val="00CC66"/>
                </a:solidFill>
                <a:latin typeface="Red Hat Text"/>
                <a:ea typeface="Red Hat Text"/>
                <a:cs typeface="Red Hat Text"/>
                <a:sym typeface="Red Hat Text"/>
              </a:rPr>
              <a:t>PWR</a:t>
            </a:r>
            <a:br>
              <a:rPr lang="pl-PL" sz="3600" b="1" i="0" u="none" strike="noStrike" cap="none">
                <a:solidFill>
                  <a:srgbClr val="00CC66"/>
                </a:solidFill>
                <a:latin typeface="Red Hat Text"/>
                <a:ea typeface="Red Hat Text"/>
                <a:cs typeface="Red Hat Text"/>
                <a:sym typeface="Red Hat Text"/>
              </a:rPr>
            </a:br>
            <a:r>
              <a:rPr lang="pl-PL" sz="3600" b="1" i="0" u="none" strike="noStrike" cap="none">
                <a:solidFill>
                  <a:srgbClr val="00CC66"/>
                </a:solidFill>
                <a:latin typeface="Red Hat Text"/>
                <a:ea typeface="Red Hat Text"/>
                <a:cs typeface="Red Hat Text"/>
                <a:sym typeface="Red Hat Text"/>
              </a:rPr>
              <a:t>AI</a:t>
            </a:r>
            <a:endParaRPr sz="3600" b="1" i="0" u="none" strike="noStrike" cap="none">
              <a:solidFill>
                <a:srgbClr val="00CC66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420" name="Google Shape;420;p40"/>
          <p:cNvSpPr txBox="1"/>
          <p:nvPr/>
        </p:nvSpPr>
        <p:spPr>
          <a:xfrm>
            <a:off x="5709600" y="3977200"/>
            <a:ext cx="129648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pl-PL" sz="6000" b="1" i="0" u="none" strike="noStrike" cap="none">
                <a:solidFill>
                  <a:srgbClr val="00CC66"/>
                </a:solidFill>
                <a:latin typeface="Questrial"/>
                <a:ea typeface="Questrial"/>
                <a:cs typeface="Questrial"/>
                <a:sym typeface="Questrial"/>
              </a:rPr>
              <a:t>Myślimy globalnie, działamy lokalnie</a:t>
            </a:r>
            <a:endParaRPr sz="6000" b="1" i="0" u="none" strike="noStrike" cap="none">
              <a:solidFill>
                <a:srgbClr val="00CC66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421" name="Google Shape;421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70244" y="7375106"/>
            <a:ext cx="2443500" cy="24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44945" y="7375106"/>
            <a:ext cx="2443500" cy="24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/>
        </p:nvSpPr>
        <p:spPr>
          <a:xfrm>
            <a:off x="1363075" y="1289675"/>
            <a:ext cx="51165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lang="pl-PL" sz="5600" b="0" i="0" u="none" strike="noStrike" cap="none">
                <a:solidFill>
                  <a:srgbClr val="00CC66"/>
                </a:solidFill>
                <a:latin typeface="Questrial"/>
                <a:ea typeface="Questrial"/>
                <a:cs typeface="Questrial"/>
                <a:sym typeface="Questrial"/>
              </a:rPr>
              <a:t>Grupa S-Labs</a:t>
            </a:r>
            <a:endParaRPr sz="5600" b="0" i="0" u="none" strike="noStrike" cap="none">
              <a:solidFill>
                <a:srgbClr val="00CC66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13" name="Google Shape;113;p22" descr="Google Shape;14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3076" y="2530408"/>
            <a:ext cx="256938" cy="2569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4" name="Google Shape;114;p22"/>
          <p:cNvGrpSpPr/>
          <p:nvPr/>
        </p:nvGrpSpPr>
        <p:grpSpPr>
          <a:xfrm>
            <a:off x="4934436" y="4251228"/>
            <a:ext cx="14459806" cy="1899619"/>
            <a:chOff x="3921765" y="4661963"/>
            <a:chExt cx="16418538" cy="1734178"/>
          </a:xfrm>
        </p:grpSpPr>
        <p:cxnSp>
          <p:nvCxnSpPr>
            <p:cNvPr id="115" name="Google Shape;115;p22"/>
            <p:cNvCxnSpPr/>
            <p:nvPr/>
          </p:nvCxnSpPr>
          <p:spPr>
            <a:xfrm>
              <a:off x="11884376" y="4661963"/>
              <a:ext cx="0" cy="609000"/>
            </a:xfrm>
            <a:prstGeom prst="straightConnector1">
              <a:avLst/>
            </a:prstGeom>
            <a:noFill/>
            <a:ln w="76200" cap="flat" cmpd="sng">
              <a:solidFill>
                <a:srgbClr val="D9D9D9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  <p:sp>
          <p:nvSpPr>
            <p:cNvPr id="116" name="Google Shape;116;p22"/>
            <p:cNvSpPr/>
            <p:nvPr/>
          </p:nvSpPr>
          <p:spPr>
            <a:xfrm>
              <a:off x="3921765" y="5284335"/>
              <a:ext cx="16418538" cy="111180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493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599" y="21600"/>
                  </a:lnTo>
                </a:path>
              </a:pathLst>
            </a:custGeom>
            <a:noFill/>
            <a:ln w="76200" cap="flat" cmpd="sng">
              <a:solidFill>
                <a:srgbClr val="D9D9D9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Helvetica Neue"/>
                <a:buNone/>
              </a:pPr>
              <a:endPara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" name="Google Shape;117;p22"/>
          <p:cNvSpPr txBox="1"/>
          <p:nvPr/>
        </p:nvSpPr>
        <p:spPr>
          <a:xfrm>
            <a:off x="1206501" y="7736550"/>
            <a:ext cx="7760700" cy="4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4947"/>
              </a:buClr>
              <a:buSzPts val="3100"/>
              <a:buFont typeface="Red Hat Text"/>
              <a:buNone/>
            </a:pPr>
            <a:r>
              <a:rPr lang="pl-PL" sz="2700" b="0" i="0" u="none" strike="noStrike" cap="none">
                <a:solidFill>
                  <a:srgbClr val="1E4947"/>
                </a:solidFill>
                <a:latin typeface="Red Hat Text"/>
                <a:ea typeface="Red Hat Text"/>
                <a:cs typeface="Red Hat Text"/>
                <a:sym typeface="Red Hat Text"/>
              </a:rPr>
              <a:t>Automatyka mieszkaniowa/Smart home</a:t>
            </a:r>
            <a:endParaRPr sz="2700" b="0" i="0" u="none" strike="noStrike" cap="none">
              <a:solidFill>
                <a:srgbClr val="1E4947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18" name="Google Shape;118;p22"/>
          <p:cNvSpPr txBox="1"/>
          <p:nvPr/>
        </p:nvSpPr>
        <p:spPr>
          <a:xfrm>
            <a:off x="15877949" y="7736550"/>
            <a:ext cx="8065800" cy="4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4947"/>
              </a:buClr>
              <a:buSzPts val="3100"/>
              <a:buFont typeface="Red Hat Text"/>
              <a:buNone/>
            </a:pPr>
            <a:r>
              <a:rPr lang="pl-PL" sz="2700" b="0" i="0" u="none" strike="noStrike" cap="none">
                <a:solidFill>
                  <a:srgbClr val="1E4947"/>
                </a:solidFill>
                <a:latin typeface="Red Hat Text"/>
                <a:ea typeface="Red Hat Text"/>
                <a:cs typeface="Red Hat Text"/>
                <a:sym typeface="Red Hat Text"/>
              </a:rPr>
              <a:t>Platforma do zarządzania i rozliczania energii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2"/>
          <p:cNvSpPr txBox="1"/>
          <p:nvPr/>
        </p:nvSpPr>
        <p:spPr>
          <a:xfrm>
            <a:off x="8064099" y="5417432"/>
            <a:ext cx="77607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4947"/>
              </a:buClr>
              <a:buSzPts val="3100"/>
              <a:buFont typeface="Red Hat Text"/>
              <a:buNone/>
            </a:pPr>
            <a:r>
              <a:rPr lang="pl-PL" sz="3100" b="0" i="0" u="none" strike="noStrike" cap="none">
                <a:solidFill>
                  <a:srgbClr val="1E4947"/>
                </a:solidFill>
                <a:latin typeface="Red Hat Text"/>
                <a:ea typeface="Red Hat Text"/>
                <a:cs typeface="Red Hat Text"/>
                <a:sym typeface="Red Hat Text"/>
              </a:rPr>
              <a:t>Energia/IoT</a:t>
            </a:r>
            <a:endParaRPr sz="3100" b="1" i="0" u="none" strike="noStrike" cap="none">
              <a:solidFill>
                <a:srgbClr val="1E4947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pic>
        <p:nvPicPr>
          <p:cNvPr id="120" name="Google Shape;120;p22" descr="s-labs-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98132" y="2768835"/>
            <a:ext cx="4292587" cy="1365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2" descr="obraze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85201" y="6460993"/>
            <a:ext cx="5330369" cy="96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2" descr="Google Shape;127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188677" y="6634030"/>
            <a:ext cx="4411163" cy="8705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3" name="Google Shape;123;p22"/>
          <p:cNvGrpSpPr/>
          <p:nvPr/>
        </p:nvGrpSpPr>
        <p:grpSpPr>
          <a:xfrm>
            <a:off x="2232813" y="9176775"/>
            <a:ext cx="4853400" cy="3670800"/>
            <a:chOff x="2285975" y="9412200"/>
            <a:chExt cx="4853400" cy="3670800"/>
          </a:xfrm>
        </p:grpSpPr>
        <p:sp>
          <p:nvSpPr>
            <p:cNvPr id="124" name="Google Shape;124;p22"/>
            <p:cNvSpPr/>
            <p:nvPr/>
          </p:nvSpPr>
          <p:spPr>
            <a:xfrm>
              <a:off x="2285975" y="9412200"/>
              <a:ext cx="4853400" cy="3670800"/>
            </a:xfrm>
            <a:prstGeom prst="roundRect">
              <a:avLst>
                <a:gd name="adj" fmla="val 9740"/>
              </a:avLst>
            </a:prstGeom>
            <a:solidFill>
              <a:srgbClr val="3CD17D">
                <a:alpha val="8627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Helvetica Neue"/>
                <a:buNone/>
              </a:pPr>
              <a:endParaRPr sz="270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5" name="Google Shape;125;p22"/>
            <p:cNvSpPr txBox="1"/>
            <p:nvPr/>
          </p:nvSpPr>
          <p:spPr>
            <a:xfrm>
              <a:off x="3600275" y="9700000"/>
              <a:ext cx="2224800" cy="203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0"/>
                <a:buFont typeface="Arial"/>
                <a:buNone/>
              </a:pPr>
              <a:r>
                <a:rPr lang="pl-PL" sz="12000" b="1" i="0" u="none" strike="noStrike" cap="none">
                  <a:solidFill>
                    <a:srgbClr val="205F5C"/>
                  </a:solidFill>
                  <a:latin typeface="Poppins"/>
                  <a:ea typeface="Poppins"/>
                  <a:cs typeface="Poppins"/>
                  <a:sym typeface="Poppins"/>
                </a:rPr>
                <a:t>7+</a:t>
              </a:r>
              <a:r>
                <a:rPr lang="pl-PL" sz="12000" b="1" i="0" u="none" strike="noStrike" cap="none">
                  <a:solidFill>
                    <a:srgbClr val="205F5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 sz="12000" b="1" i="0" u="none" strike="noStrike" cap="none">
                <a:solidFill>
                  <a:srgbClr val="205F5C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6" name="Google Shape;126;p22"/>
            <p:cNvSpPr txBox="1"/>
            <p:nvPr/>
          </p:nvSpPr>
          <p:spPr>
            <a:xfrm>
              <a:off x="3098225" y="11731900"/>
              <a:ext cx="3228900" cy="113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rPr lang="pl-PL" sz="3100" b="0" i="0" u="none" strike="noStrike" cap="none">
                  <a:solidFill>
                    <a:schemeClr val="dk1"/>
                  </a:solidFill>
                  <a:latin typeface="Red Hat Text SemiBold"/>
                  <a:ea typeface="Red Hat Text SemiBold"/>
                  <a:cs typeface="Red Hat Text SemiBold"/>
                  <a:sym typeface="Red Hat Text SemiBold"/>
                </a:rPr>
                <a:t>lat</a:t>
              </a:r>
              <a:br>
                <a:rPr lang="pl-PL" sz="3100" b="0" i="0" u="none" strike="noStrike" cap="none">
                  <a:solidFill>
                    <a:schemeClr val="dk1"/>
                  </a:solidFill>
                  <a:latin typeface="Red Hat Text SemiBold"/>
                  <a:ea typeface="Red Hat Text SemiBold"/>
                  <a:cs typeface="Red Hat Text SemiBold"/>
                  <a:sym typeface="Red Hat Text SemiBold"/>
                </a:rPr>
              </a:br>
              <a:r>
                <a:rPr lang="pl-PL" sz="3100" b="0" i="0" u="none" strike="noStrike" cap="none">
                  <a:solidFill>
                    <a:schemeClr val="dk1"/>
                  </a:solidFill>
                  <a:latin typeface="Red Hat Text Light"/>
                  <a:ea typeface="Red Hat Text Light"/>
                  <a:cs typeface="Red Hat Text Light"/>
                  <a:sym typeface="Red Hat Text Light"/>
                </a:rPr>
                <a:t>doświadczenia</a:t>
              </a:r>
              <a:endParaRPr sz="3100" b="0" i="0" u="none" strike="noStrike" cap="none">
                <a:solidFill>
                  <a:schemeClr val="dk1"/>
                </a:solidFill>
                <a:latin typeface="Red Hat Text Light"/>
                <a:ea typeface="Red Hat Text Light"/>
                <a:cs typeface="Red Hat Text Light"/>
                <a:sym typeface="Red Hat Text Light"/>
              </a:endParaRPr>
            </a:p>
          </p:txBody>
        </p:sp>
      </p:grpSp>
      <p:grpSp>
        <p:nvGrpSpPr>
          <p:cNvPr id="127" name="Google Shape;127;p22"/>
          <p:cNvGrpSpPr/>
          <p:nvPr/>
        </p:nvGrpSpPr>
        <p:grpSpPr>
          <a:xfrm>
            <a:off x="9765329" y="9176775"/>
            <a:ext cx="4853400" cy="3670800"/>
            <a:chOff x="10135016" y="9412200"/>
            <a:chExt cx="4853400" cy="3670800"/>
          </a:xfrm>
        </p:grpSpPr>
        <p:sp>
          <p:nvSpPr>
            <p:cNvPr id="128" name="Google Shape;128;p22"/>
            <p:cNvSpPr/>
            <p:nvPr/>
          </p:nvSpPr>
          <p:spPr>
            <a:xfrm>
              <a:off x="10135016" y="9412200"/>
              <a:ext cx="4853400" cy="3670800"/>
            </a:xfrm>
            <a:prstGeom prst="roundRect">
              <a:avLst>
                <a:gd name="adj" fmla="val 9740"/>
              </a:avLst>
            </a:prstGeom>
            <a:solidFill>
              <a:srgbClr val="3CD17D">
                <a:alpha val="8627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Helvetica Neue"/>
                <a:buNone/>
              </a:pPr>
              <a:endParaRPr sz="270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9" name="Google Shape;129;p22"/>
            <p:cNvSpPr txBox="1"/>
            <p:nvPr/>
          </p:nvSpPr>
          <p:spPr>
            <a:xfrm>
              <a:off x="10947268" y="9938650"/>
              <a:ext cx="3228900" cy="203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0"/>
                <a:buFont typeface="Arial"/>
                <a:buNone/>
              </a:pPr>
              <a:r>
                <a:rPr lang="pl-PL" sz="12000" b="1" i="0" u="none" strike="noStrike" cap="none">
                  <a:solidFill>
                    <a:srgbClr val="205F5C"/>
                  </a:solidFill>
                  <a:latin typeface="Poppins"/>
                  <a:ea typeface="Poppins"/>
                  <a:cs typeface="Poppins"/>
                  <a:sym typeface="Poppins"/>
                </a:rPr>
                <a:t>40+</a:t>
              </a:r>
              <a:r>
                <a:rPr lang="pl-PL" sz="12000" b="1" i="0" u="none" strike="noStrike" cap="none">
                  <a:solidFill>
                    <a:srgbClr val="00CC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 sz="12000" b="1" i="0" u="none" strike="noStrike" cap="none">
                <a:solidFill>
                  <a:srgbClr val="00CC66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0" name="Google Shape;130;p22"/>
            <p:cNvSpPr txBox="1"/>
            <p:nvPr/>
          </p:nvSpPr>
          <p:spPr>
            <a:xfrm>
              <a:off x="10947285" y="11970550"/>
              <a:ext cx="3228900" cy="66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rPr lang="pl-PL" sz="3100" b="0" i="0" u="none" strike="noStrike" cap="none">
                  <a:solidFill>
                    <a:schemeClr val="dk1"/>
                  </a:solidFill>
                  <a:latin typeface="Red Hat Text SemiBold"/>
                  <a:ea typeface="Red Hat Text SemiBold"/>
                  <a:cs typeface="Red Hat Text SemiBold"/>
                  <a:sym typeface="Red Hat Text SemiBold"/>
                </a:rPr>
                <a:t>pracowników</a:t>
              </a:r>
              <a:endParaRPr sz="3100" b="0" i="0" u="none" strike="noStrike" cap="none">
                <a:solidFill>
                  <a:schemeClr val="dk1"/>
                </a:solidFill>
                <a:latin typeface="Red Hat Text Light"/>
                <a:ea typeface="Red Hat Text Light"/>
                <a:cs typeface="Red Hat Text Light"/>
                <a:sym typeface="Red Hat Text Light"/>
              </a:endParaRPr>
            </a:p>
          </p:txBody>
        </p:sp>
      </p:grpSp>
      <p:grpSp>
        <p:nvGrpSpPr>
          <p:cNvPr id="131" name="Google Shape;131;p22"/>
          <p:cNvGrpSpPr/>
          <p:nvPr/>
        </p:nvGrpSpPr>
        <p:grpSpPr>
          <a:xfrm>
            <a:off x="17297863" y="9176775"/>
            <a:ext cx="4853400" cy="3670800"/>
            <a:chOff x="18198425" y="9412200"/>
            <a:chExt cx="4853400" cy="3670800"/>
          </a:xfrm>
        </p:grpSpPr>
        <p:sp>
          <p:nvSpPr>
            <p:cNvPr id="132" name="Google Shape;132;p22"/>
            <p:cNvSpPr/>
            <p:nvPr/>
          </p:nvSpPr>
          <p:spPr>
            <a:xfrm>
              <a:off x="18198425" y="9412200"/>
              <a:ext cx="4853400" cy="3670800"/>
            </a:xfrm>
            <a:prstGeom prst="roundRect">
              <a:avLst>
                <a:gd name="adj" fmla="val 9740"/>
              </a:avLst>
            </a:prstGeom>
            <a:solidFill>
              <a:srgbClr val="3CD17D">
                <a:alpha val="8627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Helvetica Neue"/>
                <a:buNone/>
              </a:pPr>
              <a:endParaRPr sz="270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33" name="Google Shape;133;p22"/>
            <p:cNvSpPr txBox="1"/>
            <p:nvPr/>
          </p:nvSpPr>
          <p:spPr>
            <a:xfrm>
              <a:off x="19512725" y="9700000"/>
              <a:ext cx="2224800" cy="203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0"/>
                <a:buFont typeface="Arial"/>
                <a:buNone/>
              </a:pPr>
              <a:r>
                <a:rPr lang="pl-PL" sz="12000" b="1" i="0" u="none" strike="noStrike" cap="none">
                  <a:solidFill>
                    <a:srgbClr val="205F5C"/>
                  </a:solidFill>
                  <a:latin typeface="Poppins"/>
                  <a:ea typeface="Poppins"/>
                  <a:cs typeface="Poppins"/>
                  <a:sym typeface="Poppins"/>
                </a:rPr>
                <a:t>2</a:t>
              </a:r>
              <a:endParaRPr sz="12000" b="1" i="0" u="none" strike="noStrike" cap="none">
                <a:solidFill>
                  <a:srgbClr val="205F5C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4" name="Google Shape;134;p22"/>
            <p:cNvSpPr txBox="1"/>
            <p:nvPr/>
          </p:nvSpPr>
          <p:spPr>
            <a:xfrm>
              <a:off x="19010675" y="11731900"/>
              <a:ext cx="3228900" cy="113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rPr lang="pl-PL" sz="3100" b="0" i="0" u="none" strike="noStrike" cap="none">
                  <a:solidFill>
                    <a:schemeClr val="dk1"/>
                  </a:solidFill>
                  <a:latin typeface="Red Hat Text SemiBold"/>
                  <a:ea typeface="Red Hat Text SemiBold"/>
                  <a:cs typeface="Red Hat Text SemiBold"/>
                  <a:sym typeface="Red Hat Text SemiBold"/>
                </a:rPr>
                <a:t>siedziby</a:t>
              </a:r>
              <a:br>
                <a:rPr lang="pl-PL" sz="3100" b="0" i="0" u="none" strike="noStrike" cap="none">
                  <a:solidFill>
                    <a:schemeClr val="dk1"/>
                  </a:solidFill>
                  <a:latin typeface="Red Hat Text SemiBold"/>
                  <a:ea typeface="Red Hat Text SemiBold"/>
                  <a:cs typeface="Red Hat Text SemiBold"/>
                  <a:sym typeface="Red Hat Text SemiBold"/>
                </a:rPr>
              </a:br>
              <a:r>
                <a:rPr lang="pl-PL" sz="3100" b="0" i="0" u="none" strike="noStrike" cap="none">
                  <a:solidFill>
                    <a:schemeClr val="dk1"/>
                  </a:solidFill>
                  <a:latin typeface="Red Hat Text Light"/>
                  <a:ea typeface="Red Hat Text Light"/>
                  <a:cs typeface="Red Hat Text Light"/>
                  <a:sym typeface="Red Hat Text Light"/>
                </a:rPr>
                <a:t>w Polsce</a:t>
              </a:r>
              <a:endParaRPr sz="3100" b="0" i="0" u="none" strike="noStrike" cap="none">
                <a:solidFill>
                  <a:schemeClr val="dk1"/>
                </a:solidFill>
                <a:latin typeface="Red Hat Text Light"/>
                <a:ea typeface="Red Hat Text Light"/>
                <a:cs typeface="Red Hat Text Light"/>
                <a:sym typeface="Red Hat Text Light"/>
              </a:endParaRPr>
            </a:p>
          </p:txBody>
        </p:sp>
      </p:grpSp>
      <p:pic>
        <p:nvPicPr>
          <p:cNvPr id="135" name="Google Shape;135;p22" descr="Google Shape;127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121301" y="807427"/>
            <a:ext cx="2443500" cy="482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2"/>
          <p:cNvSpPr/>
          <p:nvPr/>
        </p:nvSpPr>
        <p:spPr>
          <a:xfrm>
            <a:off x="2498" y="0"/>
            <a:ext cx="24379006" cy="13716002"/>
          </a:xfrm>
          <a:prstGeom prst="rect">
            <a:avLst/>
          </a:prstGeom>
          <a:solidFill>
            <a:srgbClr val="66C37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C37E"/>
              </a:buClr>
              <a:buSzPts val="1400"/>
              <a:buFont typeface="Helvetica Neue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42"/>
          <p:cNvSpPr txBox="1">
            <a:spLocks noGrp="1"/>
          </p:cNvSpPr>
          <p:nvPr>
            <p:ph type="title"/>
          </p:nvPr>
        </p:nvSpPr>
        <p:spPr>
          <a:xfrm>
            <a:off x="2538599" y="3427135"/>
            <a:ext cx="19306798" cy="5098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0"/>
              <a:buFont typeface="Questrial"/>
              <a:buNone/>
            </a:pPr>
            <a:r>
              <a:rPr lang="pl-PL">
                <a:solidFill>
                  <a:srgbClr val="FFFFFF"/>
                </a:solidFill>
              </a:rPr>
              <a:t>Dziękujemy</a:t>
            </a:r>
            <a:endParaRPr/>
          </a:p>
          <a:p>
            <a:pPr marL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F4A48"/>
              </a:buClr>
              <a:buSzPts val="11600"/>
              <a:buFont typeface="Questrial"/>
              <a:buNone/>
            </a:pPr>
            <a:r>
              <a:rPr lang="pl-PL" b="0">
                <a:solidFill>
                  <a:srgbClr val="1F4A48"/>
                </a:solidFill>
                <a:latin typeface="Questrial"/>
                <a:ea typeface="Questrial"/>
                <a:cs typeface="Questrial"/>
                <a:sym typeface="Questrial"/>
              </a:rPr>
              <a:t>i zapraszamy do kontaktu</a:t>
            </a:r>
            <a:endParaRPr/>
          </a:p>
        </p:txBody>
      </p:sp>
      <p:pic>
        <p:nvPicPr>
          <p:cNvPr id="439" name="Google Shape;439;p42" descr="Google Shape;108;p4"/>
          <p:cNvPicPr preferRelativeResize="0"/>
          <p:nvPr/>
        </p:nvPicPr>
        <p:blipFill rotWithShape="1">
          <a:blip r:embed="rId3">
            <a:alphaModFix/>
          </a:blip>
          <a:srcRect t="72" b="70"/>
          <a:stretch/>
        </p:blipFill>
        <p:spPr>
          <a:xfrm>
            <a:off x="19974422" y="12313352"/>
            <a:ext cx="3068993" cy="60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42" descr="Google Shape;10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77252" y="5927145"/>
            <a:ext cx="9429496" cy="496139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42"/>
          <p:cNvSpPr txBox="1"/>
          <p:nvPr/>
        </p:nvSpPr>
        <p:spPr>
          <a:xfrm>
            <a:off x="6755778" y="8914287"/>
            <a:ext cx="10872444" cy="137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 fontScale="92500" lnSpcReduction="20000"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F4A48"/>
              </a:buClr>
              <a:buSzPct val="100000"/>
              <a:buFont typeface="Questrial"/>
              <a:buNone/>
            </a:pPr>
            <a:r>
              <a:rPr lang="pl-PL" sz="7100" b="0" i="0" u="sng" strike="noStrike" cap="none">
                <a:solidFill>
                  <a:srgbClr val="1F4A48"/>
                </a:solidFill>
                <a:latin typeface="Questrial"/>
                <a:ea typeface="Questrial"/>
                <a:cs typeface="Questrial"/>
                <a:sym typeface="Quest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www.enalpha.pl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2" name="Google Shape;442;p42" descr="Google Shape;91;p2"/>
          <p:cNvPicPr preferRelativeResize="0"/>
          <p:nvPr/>
        </p:nvPicPr>
        <p:blipFill rotWithShape="1">
          <a:blip r:embed="rId6">
            <a:alphaModFix/>
          </a:blip>
          <a:srcRect r="8900"/>
          <a:stretch/>
        </p:blipFill>
        <p:spPr>
          <a:xfrm>
            <a:off x="17233326" y="-1"/>
            <a:ext cx="7148173" cy="65704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098;p141">
            <a:extLst>
              <a:ext uri="{FF2B5EF4-FFF2-40B4-BE49-F238E27FC236}">
                <a16:creationId xmlns:a16="http://schemas.microsoft.com/office/drawing/2014/main" id="{2C5B67EE-8EFB-EC01-6C32-5231E4AC4C43}"/>
              </a:ext>
            </a:extLst>
          </p:cNvPr>
          <p:cNvSpPr txBox="1"/>
          <p:nvPr/>
        </p:nvSpPr>
        <p:spPr>
          <a:xfrm>
            <a:off x="8157406" y="10715584"/>
            <a:ext cx="8069183" cy="193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400" dirty="0">
                <a:solidFill>
                  <a:schemeClr val="bg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Adam Sokal adam.sokal@enalpha.pl</a:t>
            </a:r>
            <a:endParaRPr sz="3400" dirty="0">
              <a:solidFill>
                <a:schemeClr val="bg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300" dirty="0">
                <a:solidFill>
                  <a:schemeClr val="bg1"/>
                </a:solidFill>
                <a:latin typeface="Poppins Light"/>
                <a:ea typeface="Poppins Light"/>
                <a:cs typeface="Poppins Light"/>
                <a:sym typeface="Poppins Light"/>
              </a:rPr>
              <a:t>Wiceprezes Zarządu </a:t>
            </a:r>
            <a:r>
              <a:rPr lang="pl-PL" sz="2300" dirty="0" err="1">
                <a:solidFill>
                  <a:schemeClr val="bg1"/>
                </a:solidFill>
                <a:latin typeface="Poppins Light"/>
                <a:ea typeface="Poppins Light"/>
                <a:cs typeface="Poppins Light"/>
                <a:sym typeface="Poppins Light"/>
              </a:rPr>
              <a:t>Enalpha</a:t>
            </a:r>
            <a:r>
              <a:rPr lang="pl-PL" sz="2300" dirty="0">
                <a:solidFill>
                  <a:schemeClr val="bg1"/>
                </a:solidFill>
                <a:latin typeface="Poppins Light"/>
                <a:ea typeface="Poppins Light"/>
                <a:cs typeface="Poppins Light"/>
                <a:sym typeface="Poppins Light"/>
              </a:rPr>
              <a:t> SA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300" dirty="0">
                <a:solidFill>
                  <a:schemeClr val="bg1"/>
                </a:solidFill>
                <a:latin typeface="Poppins Light"/>
                <a:ea typeface="Poppins Light"/>
                <a:cs typeface="Poppins Light"/>
                <a:sym typeface="Poppins Light"/>
              </a:rPr>
              <a:t>Tel. 888 888 691</a:t>
            </a:r>
            <a:endParaRPr sz="2300" dirty="0">
              <a:solidFill>
                <a:schemeClr val="bg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4" descr="Google Shape;14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3076" y="2530408"/>
            <a:ext cx="256938" cy="256937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4"/>
          <p:cNvSpPr txBox="1">
            <a:spLocks noGrp="1"/>
          </p:cNvSpPr>
          <p:nvPr>
            <p:ph type="body" idx="1"/>
          </p:nvPr>
        </p:nvSpPr>
        <p:spPr>
          <a:xfrm>
            <a:off x="1363075" y="4318225"/>
            <a:ext cx="14542500" cy="52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4000"/>
              </a:spcBef>
              <a:spcAft>
                <a:spcPts val="4000"/>
              </a:spcAft>
              <a:buSzPts val="3600"/>
              <a:buNone/>
            </a:pPr>
            <a:r>
              <a:rPr lang="pl-PL" sz="5500">
                <a:solidFill>
                  <a:srgbClr val="1F4A48"/>
                </a:solidFill>
                <a:latin typeface="Red Hat Text"/>
                <a:ea typeface="Red Hat Text"/>
                <a:cs typeface="Red Hat Text"/>
                <a:sym typeface="Red Hat Text"/>
              </a:rPr>
              <a:t>Enalpha S.A.</a:t>
            </a:r>
            <a:br>
              <a:rPr lang="pl-PL" sz="5500" b="0">
                <a:solidFill>
                  <a:srgbClr val="1F4A48"/>
                </a:solidFill>
                <a:latin typeface="Red Hat Text Medium"/>
                <a:ea typeface="Red Hat Text Medium"/>
                <a:cs typeface="Red Hat Text Medium"/>
                <a:sym typeface="Red Hat Text Medium"/>
              </a:rPr>
            </a:br>
            <a:r>
              <a:rPr lang="pl-PL" b="0">
                <a:solidFill>
                  <a:srgbClr val="1F4A48"/>
                </a:solidFill>
                <a:latin typeface="Red Hat Text Medium"/>
                <a:ea typeface="Red Hat Text Medium"/>
                <a:cs typeface="Red Hat Text Medium"/>
                <a:sym typeface="Red Hat Text Medium"/>
              </a:rPr>
              <a:t>to spółka o profilu informatyczno-konsultingowym będąca integratorem innowacyjnych rozwiązań z zakresu energetyki odnawialnej. </a:t>
            </a:r>
            <a:r>
              <a:rPr lang="pl-PL">
                <a:solidFill>
                  <a:srgbClr val="1F4A48"/>
                </a:solidFill>
                <a:latin typeface="Red Hat Text"/>
                <a:ea typeface="Red Hat Text"/>
                <a:cs typeface="Red Hat Text"/>
                <a:sym typeface="Red Hat Text"/>
              </a:rPr>
              <a:t>Enalpha</a:t>
            </a:r>
            <a:r>
              <a:rPr lang="pl-PL" b="0">
                <a:solidFill>
                  <a:srgbClr val="1F4A48"/>
                </a:solidFill>
                <a:latin typeface="Red Hat Text Medium"/>
                <a:ea typeface="Red Hat Text Medium"/>
                <a:cs typeface="Red Hat Text Medium"/>
                <a:sym typeface="Red Hat Text Medium"/>
              </a:rPr>
              <a:t> stworzyła autorski system informatyczny PWR AI do zarządzania i optymalizacji zużycia energii</a:t>
            </a:r>
            <a:br>
              <a:rPr lang="pl-PL" b="0">
                <a:solidFill>
                  <a:srgbClr val="1F4A48"/>
                </a:solidFill>
                <a:latin typeface="Red Hat Text Medium"/>
                <a:ea typeface="Red Hat Text Medium"/>
                <a:cs typeface="Red Hat Text Medium"/>
                <a:sym typeface="Red Hat Text Medium"/>
              </a:rPr>
            </a:br>
            <a:r>
              <a:rPr lang="pl-PL" b="0">
                <a:solidFill>
                  <a:srgbClr val="1F4A48"/>
                </a:solidFill>
                <a:latin typeface="Red Hat Text Medium"/>
                <a:ea typeface="Red Hat Text Medium"/>
                <a:cs typeface="Red Hat Text Medium"/>
                <a:sym typeface="Red Hat Text Medium"/>
              </a:rPr>
              <a:t>w spółdzielniach i klastrach energetycznych.</a:t>
            </a:r>
            <a:endParaRPr b="0">
              <a:solidFill>
                <a:srgbClr val="1F4A48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67" name="Google Shape;167;p24"/>
          <p:cNvSpPr txBox="1"/>
          <p:nvPr/>
        </p:nvSpPr>
        <p:spPr>
          <a:xfrm>
            <a:off x="1363075" y="1289750"/>
            <a:ext cx="11143200" cy="11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lang="pl-PL" sz="5600" b="0" i="0" u="none" strike="noStrike" cap="none">
                <a:solidFill>
                  <a:srgbClr val="00CC66"/>
                </a:solidFill>
                <a:latin typeface="Questrial"/>
                <a:ea typeface="Questrial"/>
                <a:cs typeface="Questrial"/>
                <a:sym typeface="Questrial"/>
              </a:rPr>
              <a:t>O firmie</a:t>
            </a:r>
            <a:endParaRPr sz="5600" b="0" i="0" u="none" strike="noStrike" cap="none">
              <a:solidFill>
                <a:srgbClr val="00CC66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68" name="Google Shape;168;p24" descr="Google Shape;101;p3"/>
          <p:cNvPicPr preferRelativeResize="0"/>
          <p:nvPr/>
        </p:nvPicPr>
        <p:blipFill rotWithShape="1">
          <a:blip r:embed="rId4">
            <a:alphaModFix/>
          </a:blip>
          <a:srcRect r="6664" b="2977"/>
          <a:stretch/>
        </p:blipFill>
        <p:spPr>
          <a:xfrm>
            <a:off x="13054575" y="5434700"/>
            <a:ext cx="11329427" cy="8281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4" descr="Google Shape;12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121301" y="807427"/>
            <a:ext cx="2443500" cy="482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>
            <a:spLocks noGrp="1"/>
          </p:cNvSpPr>
          <p:nvPr>
            <p:ph type="title"/>
          </p:nvPr>
        </p:nvSpPr>
        <p:spPr>
          <a:xfrm>
            <a:off x="1206498" y="1289675"/>
            <a:ext cx="144534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7C47E"/>
              </a:buClr>
              <a:buSzPts val="5600"/>
              <a:buFont typeface="Questrial"/>
              <a:buNone/>
            </a:pPr>
            <a:r>
              <a:rPr lang="pl-PL" sz="5600" b="0">
                <a:solidFill>
                  <a:srgbClr val="00CC66"/>
                </a:solidFill>
                <a:latin typeface="Questrial"/>
                <a:ea typeface="Questrial"/>
                <a:cs typeface="Questrial"/>
                <a:sym typeface="Questrial"/>
              </a:rPr>
              <a:t>Klienci i partnerzy biznesowi</a:t>
            </a:r>
            <a:endParaRPr sz="5600" b="0" i="0" u="none" strike="noStrike" cap="none">
              <a:solidFill>
                <a:srgbClr val="00CC66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41" name="Google Shape;141;p23" descr="Google Shape;14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3076" y="2530408"/>
            <a:ext cx="256938" cy="256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3" descr="766px-Orange_logo.sv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50716" y="7498644"/>
            <a:ext cx="1533309" cy="1500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3"/>
          <p:cNvPicPr preferRelativeResize="0"/>
          <p:nvPr/>
        </p:nvPicPr>
        <p:blipFill rotWithShape="1">
          <a:blip r:embed="rId5">
            <a:alphaModFix/>
          </a:blip>
          <a:srcRect b="17080"/>
          <a:stretch/>
        </p:blipFill>
        <p:spPr>
          <a:xfrm>
            <a:off x="12884630" y="7363967"/>
            <a:ext cx="4794056" cy="15005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5" name="Google Shape;145;p23"/>
          <p:cNvGrpSpPr/>
          <p:nvPr/>
        </p:nvGrpSpPr>
        <p:grpSpPr>
          <a:xfrm>
            <a:off x="7993037" y="3442789"/>
            <a:ext cx="2619453" cy="2919118"/>
            <a:chOff x="19178598" y="5142396"/>
            <a:chExt cx="2759100" cy="3154730"/>
          </a:xfrm>
        </p:grpSpPr>
        <p:pic>
          <p:nvPicPr>
            <p:cNvPr id="146" name="Google Shape;146;p2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476226" y="5745635"/>
              <a:ext cx="2107343" cy="25514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7" name="Google Shape;147;p23"/>
            <p:cNvSpPr txBox="1"/>
            <p:nvPr/>
          </p:nvSpPr>
          <p:spPr>
            <a:xfrm>
              <a:off x="19178598" y="5142396"/>
              <a:ext cx="2759100" cy="63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182850" rIns="182850" bIns="18285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Red Hat Text"/>
                <a:buNone/>
              </a:pPr>
              <a:r>
                <a:rPr lang="pl-PL" sz="1400" b="0" i="0" u="none" strike="noStrike" cap="none">
                  <a:solidFill>
                    <a:srgbClr val="000000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Miasto Dąbrowa Górnicza</a:t>
              </a:r>
              <a:endPara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</p:grpSp>
      <p:pic>
        <p:nvPicPr>
          <p:cNvPr id="148" name="Google Shape;148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87674" y="10289444"/>
            <a:ext cx="2619472" cy="2553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3"/>
          <p:cNvPicPr preferRelativeResize="0"/>
          <p:nvPr/>
        </p:nvPicPr>
        <p:blipFill rotWithShape="1">
          <a:blip r:embed="rId8">
            <a:alphaModFix/>
          </a:blip>
          <a:srcRect t="23717" b="28016"/>
          <a:stretch/>
        </p:blipFill>
        <p:spPr>
          <a:xfrm>
            <a:off x="14017689" y="11121807"/>
            <a:ext cx="3692518" cy="1102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947698" y="10433630"/>
            <a:ext cx="3203467" cy="1742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73670" y="10257724"/>
            <a:ext cx="3692507" cy="2094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3"/>
          <p:cNvPicPr preferRelativeResize="0"/>
          <p:nvPr/>
        </p:nvPicPr>
        <p:blipFill rotWithShape="1">
          <a:blip r:embed="rId11">
            <a:alphaModFix/>
          </a:blip>
          <a:srcRect r="8567"/>
          <a:stretch/>
        </p:blipFill>
        <p:spPr>
          <a:xfrm>
            <a:off x="17920481" y="10815692"/>
            <a:ext cx="4130615" cy="15005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23"/>
          <p:cNvGrpSpPr/>
          <p:nvPr/>
        </p:nvGrpSpPr>
        <p:grpSpPr>
          <a:xfrm>
            <a:off x="2894417" y="3408659"/>
            <a:ext cx="1803441" cy="2849143"/>
            <a:chOff x="5797464" y="3431325"/>
            <a:chExt cx="1913262" cy="3101277"/>
          </a:xfrm>
        </p:grpSpPr>
        <p:pic>
          <p:nvPicPr>
            <p:cNvPr id="154" name="Google Shape;154;p23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5797464" y="4046052"/>
              <a:ext cx="1913262" cy="2486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5" name="Google Shape;155;p23"/>
            <p:cNvSpPr txBox="1"/>
            <p:nvPr/>
          </p:nvSpPr>
          <p:spPr>
            <a:xfrm>
              <a:off x="5924451" y="3431325"/>
              <a:ext cx="1659300" cy="63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182850" rIns="182850" bIns="18285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Red Hat Text"/>
                <a:buNone/>
              </a:pPr>
              <a:r>
                <a:rPr lang="pl-PL" sz="1400" b="0" i="0" u="none" strike="noStrike" cap="none" dirty="0">
                  <a:solidFill>
                    <a:srgbClr val="000000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Miasto Piła</a:t>
              </a:r>
              <a:endParaRPr sz="1400" b="0" i="0" u="none" strike="noStrike" cap="none" dirty="0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</p:grpSp>
      <p:grpSp>
        <p:nvGrpSpPr>
          <p:cNvPr id="156" name="Google Shape;156;p23"/>
          <p:cNvGrpSpPr/>
          <p:nvPr/>
        </p:nvGrpSpPr>
        <p:grpSpPr>
          <a:xfrm>
            <a:off x="11107121" y="3330736"/>
            <a:ext cx="2102619" cy="2919147"/>
            <a:chOff x="11248324" y="3431325"/>
            <a:chExt cx="2230659" cy="3177476"/>
          </a:xfrm>
        </p:grpSpPr>
        <p:pic>
          <p:nvPicPr>
            <p:cNvPr id="157" name="Google Shape;157;p23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1248324" y="4065152"/>
              <a:ext cx="2230659" cy="25436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" name="Google Shape;158;p23"/>
            <p:cNvSpPr txBox="1"/>
            <p:nvPr/>
          </p:nvSpPr>
          <p:spPr>
            <a:xfrm>
              <a:off x="11534001" y="3431325"/>
              <a:ext cx="1659300" cy="63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182850" rIns="182850" bIns="18285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Red Hat Text"/>
                <a:buNone/>
              </a:pPr>
              <a:r>
                <a:rPr lang="pl-PL" sz="1400" b="0" i="0" u="none" strike="noStrike" cap="none">
                  <a:solidFill>
                    <a:srgbClr val="000000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Miasto Psary</a:t>
              </a:r>
              <a:endPara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</p:grpSp>
      <p:pic>
        <p:nvPicPr>
          <p:cNvPr id="159" name="Google Shape;159;p23" descr="Google Shape;127;p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1121301" y="807427"/>
            <a:ext cx="2443500" cy="482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nternet o prędkości do 200 Mb/s w ASTA-NET - VECTOR SOLUTIONS">
            <a:extLst>
              <a:ext uri="{FF2B5EF4-FFF2-40B4-BE49-F238E27FC236}">
                <a16:creationId xmlns:a16="http://schemas.microsoft.com/office/drawing/2014/main" id="{83994F9B-507A-2FC2-88DD-F884E9DA0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640" y="715906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6D1DD64A-18F7-E01D-77BA-3122A17538F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011612" y="4060713"/>
            <a:ext cx="4140295" cy="17859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90941E-584D-4BB1-0CCF-2BFFE4D04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7992" y="4605208"/>
            <a:ext cx="4286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erb Trzebini – Wikipedia, wolna encyklopedia">
            <a:extLst>
              <a:ext uri="{FF2B5EF4-FFF2-40B4-BE49-F238E27FC236}">
                <a16:creationId xmlns:a16="http://schemas.microsoft.com/office/drawing/2014/main" id="{C5E030E0-23D7-E9FF-373F-6F59773CB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137" y="4020378"/>
            <a:ext cx="193357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55;p23">
            <a:extLst>
              <a:ext uri="{FF2B5EF4-FFF2-40B4-BE49-F238E27FC236}">
                <a16:creationId xmlns:a16="http://schemas.microsoft.com/office/drawing/2014/main" id="{8DB77251-24B4-B4AA-B411-D3C7462AEA5C}"/>
              </a:ext>
            </a:extLst>
          </p:cNvPr>
          <p:cNvSpPr txBox="1"/>
          <p:nvPr/>
        </p:nvSpPr>
        <p:spPr>
          <a:xfrm>
            <a:off x="5512151" y="3421913"/>
            <a:ext cx="1564056" cy="800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None/>
            </a:pPr>
            <a:r>
              <a:rPr lang="pl-PL" sz="1400" b="0" i="0" u="none" strike="noStrike" cap="none" dirty="0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rPr>
              <a:t>Miasto </a:t>
            </a:r>
            <a:r>
              <a:rPr lang="pl-PL" dirty="0">
                <a:latin typeface="Red Hat Text"/>
                <a:ea typeface="Red Hat Text"/>
                <a:cs typeface="Red Hat Text"/>
                <a:sym typeface="Red Hat Text"/>
              </a:rPr>
              <a:t>Trzebinia</a:t>
            </a:r>
            <a:endParaRPr sz="1400" b="0" i="0" u="none" strike="noStrike" cap="none" dirty="0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4969" y="366629"/>
            <a:ext cx="16634067" cy="12505667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2"/>
          <p:cNvSpPr txBox="1"/>
          <p:nvPr/>
        </p:nvSpPr>
        <p:spPr>
          <a:xfrm>
            <a:off x="9756960" y="3366763"/>
            <a:ext cx="4912800" cy="902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667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Klastry energii</a:t>
            </a:r>
            <a:endParaRPr sz="2667" b="0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4" name="Google Shape;284;p32"/>
          <p:cNvSpPr txBox="1"/>
          <p:nvPr/>
        </p:nvSpPr>
        <p:spPr>
          <a:xfrm>
            <a:off x="8128867" y="5793836"/>
            <a:ext cx="3316800" cy="902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667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Fotowoltaika</a:t>
            </a:r>
            <a:endParaRPr sz="2667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5" name="Google Shape;285;p32"/>
          <p:cNvSpPr txBox="1"/>
          <p:nvPr/>
        </p:nvSpPr>
        <p:spPr>
          <a:xfrm>
            <a:off x="10646035" y="5588668"/>
            <a:ext cx="3092000" cy="1313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667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Pompy</a:t>
            </a:r>
            <a:br>
              <a:rPr lang="pl-PL" sz="2667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pl-PL" sz="2667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ciepła</a:t>
            </a:r>
            <a:endParaRPr sz="2667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6" name="Google Shape;286;p32"/>
          <p:cNvSpPr txBox="1"/>
          <p:nvPr/>
        </p:nvSpPr>
        <p:spPr>
          <a:xfrm>
            <a:off x="13025400" y="5793836"/>
            <a:ext cx="3316800" cy="902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667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Biogazownie</a:t>
            </a:r>
            <a:endParaRPr sz="2667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7" name="Google Shape;287;p32"/>
          <p:cNvSpPr txBox="1"/>
          <p:nvPr/>
        </p:nvSpPr>
        <p:spPr>
          <a:xfrm>
            <a:off x="7596267" y="7126133"/>
            <a:ext cx="10773600" cy="2544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960012" marR="0" lvl="0" indent="-4093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C72C"/>
              </a:buClr>
              <a:buSzPts val="1000"/>
              <a:buFont typeface="Poppins"/>
              <a:buChar char="●"/>
            </a:pPr>
            <a:r>
              <a:rPr lang="pl-PL" sz="2667" b="1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Optymalizacja energetyczna</a:t>
            </a:r>
            <a:r>
              <a:rPr lang="pl-PL" sz="2667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budynków</a:t>
            </a:r>
            <a:br>
              <a:rPr lang="pl-PL" sz="2667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pl-PL" sz="2667" dirty="0">
                <a:latin typeface="Poppins"/>
                <a:ea typeface="Poppins"/>
                <a:cs typeface="Poppins"/>
                <a:sym typeface="Poppins"/>
              </a:rPr>
              <a:t>gminnych (SIM, lokale komunale)</a:t>
            </a:r>
            <a:endParaRPr sz="2667" b="0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60012" marR="0" lvl="0" indent="-4093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C72C"/>
              </a:buClr>
              <a:buSzPts val="1000"/>
              <a:buFont typeface="Poppins"/>
              <a:buChar char="●"/>
            </a:pPr>
            <a:r>
              <a:rPr lang="pl-PL" sz="2667" b="1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Centralizacja</a:t>
            </a:r>
            <a:r>
              <a:rPr lang="pl-PL" sz="2667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zarządzania lokalami </a:t>
            </a:r>
            <a:endParaRPr sz="2667" b="0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60012" marR="0" lvl="0" indent="-4093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C72C"/>
              </a:buClr>
              <a:buSzPts val="1000"/>
              <a:buFont typeface="Poppins"/>
              <a:buChar char="●"/>
            </a:pPr>
            <a:r>
              <a:rPr lang="pl-PL" sz="2667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Zarządzanie </a:t>
            </a:r>
            <a:r>
              <a:rPr lang="pl-PL" sz="2667" b="1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częściami wspólnymi </a:t>
            </a:r>
            <a:endParaRPr sz="2667" b="1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60012" marR="0" lvl="0" indent="-4093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C72C"/>
              </a:buClr>
              <a:buSzPts val="1000"/>
              <a:buFont typeface="Poppins"/>
              <a:buChar char="●"/>
            </a:pPr>
            <a:r>
              <a:rPr lang="pl-PL" sz="2667" b="1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Rozliczenia </a:t>
            </a:r>
            <a:endParaRPr sz="2667" b="1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8" name="Google Shape;288;p32"/>
          <p:cNvSpPr txBox="1"/>
          <p:nvPr/>
        </p:nvSpPr>
        <p:spPr>
          <a:xfrm>
            <a:off x="6239400" y="12141735"/>
            <a:ext cx="12095100" cy="9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667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Zarządzanie energią elektryczną i cieplną w lokalach </a:t>
            </a:r>
            <a:endParaRPr sz="2667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9" name="Google Shape;289;p32"/>
          <p:cNvSpPr txBox="1"/>
          <p:nvPr/>
        </p:nvSpPr>
        <p:spPr>
          <a:xfrm>
            <a:off x="17192800" y="4850800"/>
            <a:ext cx="5194400" cy="1600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 i="0" u="none" strike="noStrike" cap="none">
                <a:solidFill>
                  <a:srgbClr val="1B1B1B"/>
                </a:solidFill>
                <a:latin typeface="Poppins"/>
                <a:ea typeface="Poppins"/>
                <a:cs typeface="Poppins"/>
                <a:sym typeface="Poppins"/>
              </a:rPr>
              <a:t>Źródła energii</a:t>
            </a:r>
            <a:r>
              <a:rPr lang="pl-PL" sz="2400" b="0" i="0" u="none" strike="noStrike" cap="none">
                <a:solidFill>
                  <a:srgbClr val="1B1B1B"/>
                </a:solidFill>
                <a:latin typeface="Poppins"/>
                <a:ea typeface="Poppins"/>
                <a:cs typeface="Poppins"/>
                <a:sym typeface="Poppins"/>
              </a:rPr>
              <a:t> i kompleksowe </a:t>
            </a:r>
            <a:r>
              <a:rPr lang="pl-PL" sz="2400" b="1" i="0" u="none" strike="noStrike" cap="none">
                <a:solidFill>
                  <a:srgbClr val="1B1B1B"/>
                </a:solidFill>
                <a:latin typeface="Poppins"/>
                <a:ea typeface="Poppins"/>
                <a:cs typeface="Poppins"/>
                <a:sym typeface="Poppins"/>
              </a:rPr>
              <a:t>zarządzanie</a:t>
            </a:r>
            <a:r>
              <a:rPr lang="pl-PL" sz="2400" b="0" i="0" u="none" strike="noStrike" cap="none">
                <a:solidFill>
                  <a:srgbClr val="1B1B1B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l-PL" sz="2400" b="1" i="0" u="none" strike="noStrike" cap="none">
                <a:solidFill>
                  <a:srgbClr val="1B1B1B"/>
                </a:solidFill>
                <a:latin typeface="Poppins"/>
                <a:ea typeface="Poppins"/>
                <a:cs typeface="Poppins"/>
                <a:sym typeface="Poppins"/>
              </a:rPr>
              <a:t>energią </a:t>
            </a:r>
            <a:r>
              <a:rPr lang="pl-PL" sz="2400" b="0" i="0" u="none" strike="noStrike" cap="none">
                <a:solidFill>
                  <a:srgbClr val="1B1B1B"/>
                </a:solidFill>
                <a:latin typeface="Poppins"/>
                <a:ea typeface="Poppins"/>
                <a:cs typeface="Poppins"/>
                <a:sym typeface="Poppins"/>
              </a:rPr>
              <a:t>ze źródeł stabilnych i niestabilnych </a:t>
            </a:r>
            <a:endParaRPr sz="2400" b="0" i="0" u="none" strike="noStrike" cap="none">
              <a:solidFill>
                <a:srgbClr val="1B1B1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90" name="Google Shape;290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5208" y="2012055"/>
            <a:ext cx="2941445" cy="581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68077" y="7596529"/>
            <a:ext cx="4247008" cy="534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0075" y="10902739"/>
            <a:ext cx="3240309" cy="644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13738067" y="4850797"/>
            <a:ext cx="1067200" cy="106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704859" y="4773215"/>
            <a:ext cx="974251" cy="974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139212" y="4736343"/>
            <a:ext cx="1296125" cy="129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658467" y="1460819"/>
            <a:ext cx="1067200" cy="106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658400" y="2589168"/>
            <a:ext cx="1067200" cy="106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2"/>
          <p:cNvPicPr preferRelativeResize="0"/>
          <p:nvPr/>
        </p:nvPicPr>
        <p:blipFill rotWithShape="1">
          <a:blip r:embed="rId12">
            <a:alphaModFix/>
          </a:blip>
          <a:srcRect l="33542" t="2026" r="32777" b="21787"/>
          <a:stretch/>
        </p:blipFill>
        <p:spPr>
          <a:xfrm>
            <a:off x="7196347" y="10100035"/>
            <a:ext cx="1502523" cy="2250363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2"/>
          <p:cNvSpPr txBox="1"/>
          <p:nvPr/>
        </p:nvSpPr>
        <p:spPr>
          <a:xfrm>
            <a:off x="17192800" y="2012068"/>
            <a:ext cx="6146400" cy="123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0" i="0" u="none" strike="noStrike" cap="none" dirty="0">
                <a:solidFill>
                  <a:srgbClr val="1B1B1B"/>
                </a:solidFill>
                <a:latin typeface="Poppins"/>
                <a:ea typeface="Poppins"/>
                <a:cs typeface="Poppins"/>
                <a:sym typeface="Poppins"/>
              </a:rPr>
              <a:t>Kompleksowe </a:t>
            </a:r>
            <a:r>
              <a:rPr lang="pl-PL" sz="2400" b="1" i="0" u="none" strike="noStrike" cap="none" dirty="0">
                <a:solidFill>
                  <a:srgbClr val="1B1B1B"/>
                </a:solidFill>
                <a:latin typeface="Poppins"/>
                <a:ea typeface="Poppins"/>
                <a:cs typeface="Poppins"/>
                <a:sym typeface="Poppins"/>
              </a:rPr>
              <a:t>wsparcie organizacji</a:t>
            </a:r>
            <a:br>
              <a:rPr lang="pl-PL" sz="2400" b="0" i="0" u="none" strike="noStrike" cap="none" dirty="0">
                <a:solidFill>
                  <a:srgbClr val="1B1B1B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pl-PL" sz="2400" b="0" i="0" u="none" strike="noStrike" cap="none" dirty="0">
                <a:solidFill>
                  <a:srgbClr val="1B1B1B"/>
                </a:solidFill>
                <a:latin typeface="Poppins"/>
                <a:ea typeface="Poppins"/>
                <a:cs typeface="Poppins"/>
                <a:sym typeface="Poppins"/>
              </a:rPr>
              <a:t>i </a:t>
            </a:r>
            <a:r>
              <a:rPr lang="pl-PL" sz="2400" b="1" i="0" u="none" strike="noStrike" cap="none" dirty="0">
                <a:solidFill>
                  <a:srgbClr val="1B1B1B"/>
                </a:solidFill>
                <a:latin typeface="Poppins"/>
                <a:ea typeface="Poppins"/>
                <a:cs typeface="Poppins"/>
                <a:sym typeface="Poppins"/>
              </a:rPr>
              <a:t>zarządzania klastrem</a:t>
            </a:r>
            <a:r>
              <a:rPr lang="pl-PL" sz="2400" b="0" i="0" u="none" strike="noStrike" cap="none" dirty="0">
                <a:solidFill>
                  <a:srgbClr val="1B1B1B"/>
                </a:solidFill>
                <a:latin typeface="Poppins"/>
                <a:ea typeface="Poppins"/>
                <a:cs typeface="Poppins"/>
                <a:sym typeface="Poppins"/>
              </a:rPr>
              <a:t> energii</a:t>
            </a:r>
            <a:endParaRPr sz="2400" b="0" i="0" u="none" strike="noStrike" cap="none" dirty="0">
              <a:solidFill>
                <a:srgbClr val="1B1B1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301" name="Google Shape;301;p32"/>
          <p:cNvCxnSpPr/>
          <p:nvPr/>
        </p:nvCxnSpPr>
        <p:spPr>
          <a:xfrm rot="10800000">
            <a:off x="13716200" y="2672133"/>
            <a:ext cx="3510400" cy="0"/>
          </a:xfrm>
          <a:prstGeom prst="straightConnector1">
            <a:avLst/>
          </a:prstGeom>
          <a:noFill/>
          <a:ln w="19050" cap="flat" cmpd="sng">
            <a:solidFill>
              <a:srgbClr val="1E494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2" name="Google Shape;302;p32"/>
          <p:cNvCxnSpPr>
            <a:stCxn id="289" idx="1"/>
          </p:cNvCxnSpPr>
          <p:nvPr/>
        </p:nvCxnSpPr>
        <p:spPr>
          <a:xfrm flipH="1">
            <a:off x="15644800" y="5650979"/>
            <a:ext cx="1548000" cy="3300"/>
          </a:xfrm>
          <a:prstGeom prst="straightConnector1">
            <a:avLst/>
          </a:prstGeom>
          <a:noFill/>
          <a:ln w="19050" cap="flat" cmpd="sng">
            <a:solidFill>
              <a:srgbClr val="67C47E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03" name="Google Shape;303;p3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484382" y="10579659"/>
            <a:ext cx="1291253" cy="129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922382" y="10579592"/>
            <a:ext cx="1291253" cy="129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3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2360382" y="10579624"/>
            <a:ext cx="1291253" cy="129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3798382" y="10579557"/>
            <a:ext cx="1291253" cy="129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2" descr="Obrazek"/>
          <p:cNvPicPr preferRelativeResize="0"/>
          <p:nvPr/>
        </p:nvPicPr>
        <p:blipFill rotWithShape="1">
          <a:blip r:embed="rId14">
            <a:alphaModFix/>
          </a:blip>
          <a:srcRect l="729" t="729" r="738" b="738"/>
          <a:stretch/>
        </p:blipFill>
        <p:spPr>
          <a:xfrm>
            <a:off x="15644785" y="10568449"/>
            <a:ext cx="2356072" cy="1313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2" descr="Google Shape;127;p6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1121301" y="807427"/>
            <a:ext cx="2443500" cy="482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Internet o prędkości do 200 Mb/s w ASTA-NET - VECTOR SOLUTIONS">
            <a:extLst>
              <a:ext uri="{FF2B5EF4-FFF2-40B4-BE49-F238E27FC236}">
                <a16:creationId xmlns:a16="http://schemas.microsoft.com/office/drawing/2014/main" id="{9DE838C4-2A2C-C387-70C1-5CACD86AD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658" y="254539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00;p32">
            <a:extLst>
              <a:ext uri="{FF2B5EF4-FFF2-40B4-BE49-F238E27FC236}">
                <a16:creationId xmlns:a16="http://schemas.microsoft.com/office/drawing/2014/main" id="{F7C51610-44C9-9B70-5C6B-E9F263720080}"/>
              </a:ext>
            </a:extLst>
          </p:cNvPr>
          <p:cNvSpPr txBox="1"/>
          <p:nvPr/>
        </p:nvSpPr>
        <p:spPr>
          <a:xfrm>
            <a:off x="4281494" y="3192911"/>
            <a:ext cx="2935083" cy="861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0" i="0" u="none" strike="noStrike" cap="none" dirty="0">
                <a:solidFill>
                  <a:srgbClr val="1B1B1B"/>
                </a:solidFill>
                <a:latin typeface="Poppins"/>
                <a:ea typeface="Poppins"/>
                <a:cs typeface="Poppins"/>
                <a:sym typeface="Poppins"/>
              </a:rPr>
              <a:t>Obrót Energią </a:t>
            </a:r>
            <a:endParaRPr sz="2400" b="0" i="0" u="none" strike="noStrike" cap="none" dirty="0">
              <a:solidFill>
                <a:srgbClr val="1B1B1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" name="Google Shape;300;p32">
            <a:extLst>
              <a:ext uri="{FF2B5EF4-FFF2-40B4-BE49-F238E27FC236}">
                <a16:creationId xmlns:a16="http://schemas.microsoft.com/office/drawing/2014/main" id="{046FB686-C537-3645-BCC5-3A77DDD97D9E}"/>
              </a:ext>
            </a:extLst>
          </p:cNvPr>
          <p:cNvSpPr txBox="1"/>
          <p:nvPr/>
        </p:nvSpPr>
        <p:spPr>
          <a:xfrm>
            <a:off x="2644459" y="1857664"/>
            <a:ext cx="4467200" cy="861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dirty="0">
                <a:solidFill>
                  <a:srgbClr val="1B1B1B"/>
                </a:solidFill>
                <a:latin typeface="Poppins"/>
                <a:ea typeface="Poppins"/>
                <a:cs typeface="Poppins"/>
                <a:sym typeface="Poppins"/>
              </a:rPr>
              <a:t>Partner technologiczny</a:t>
            </a:r>
            <a:r>
              <a:rPr lang="pl-PL" sz="2400" b="0" i="0" u="none" strike="noStrike" cap="none" dirty="0">
                <a:solidFill>
                  <a:srgbClr val="1B1B1B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2400" b="0" i="0" u="none" strike="noStrike" cap="none" dirty="0">
              <a:solidFill>
                <a:srgbClr val="1B1B1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/>
          <p:nvPr/>
        </p:nvSpPr>
        <p:spPr>
          <a:xfrm>
            <a:off x="-62518" y="-46949"/>
            <a:ext cx="7858757" cy="13870879"/>
          </a:xfrm>
          <a:prstGeom prst="rect">
            <a:avLst/>
          </a:prstGeom>
          <a:solidFill>
            <a:srgbClr val="F0F9F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5"/>
          <p:cNvSpPr txBox="1">
            <a:spLocks noGrp="1"/>
          </p:cNvSpPr>
          <p:nvPr>
            <p:ph type="title"/>
          </p:nvPr>
        </p:nvSpPr>
        <p:spPr>
          <a:xfrm>
            <a:off x="1206495" y="1607127"/>
            <a:ext cx="5320800" cy="18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C47E"/>
              </a:buClr>
              <a:buSzPts val="5600"/>
              <a:buFont typeface="Questrial"/>
              <a:buNone/>
            </a:pPr>
            <a:r>
              <a:rPr lang="pl-PL" sz="5600" b="0">
                <a:solidFill>
                  <a:srgbClr val="00CC66"/>
                </a:solidFill>
                <a:latin typeface="Questrial"/>
                <a:ea typeface="Questrial"/>
                <a:cs typeface="Questrial"/>
                <a:sym typeface="Questrial"/>
              </a:rPr>
              <a:t>Trendy i kierunki rynku energii</a:t>
            </a:r>
            <a:endParaRPr>
              <a:solidFill>
                <a:srgbClr val="00CC66"/>
              </a:solidFill>
            </a:endParaRPr>
          </a:p>
        </p:txBody>
      </p:sp>
      <p:pic>
        <p:nvPicPr>
          <p:cNvPr id="176" name="Google Shape;176;p25" descr="Google Shape;12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7012" y="3845481"/>
            <a:ext cx="256937" cy="256938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5"/>
          <p:cNvSpPr txBox="1">
            <a:spLocks noGrp="1"/>
          </p:cNvSpPr>
          <p:nvPr>
            <p:ph type="body" idx="1"/>
          </p:nvPr>
        </p:nvSpPr>
        <p:spPr>
          <a:xfrm>
            <a:off x="11630600" y="9024450"/>
            <a:ext cx="11010600" cy="44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pl-PL">
                <a:solidFill>
                  <a:srgbClr val="205F5C"/>
                </a:solidFill>
                <a:latin typeface="Red Hat Text"/>
                <a:ea typeface="Red Hat Text"/>
                <a:cs typeface="Red Hat Text"/>
                <a:sym typeface="Red Hat Text"/>
              </a:rPr>
              <a:t>Czynniki strategiczne i ekonomiczne:</a:t>
            </a:r>
            <a:endParaRPr>
              <a:solidFill>
                <a:srgbClr val="205F5C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b="0"/>
          </a:p>
          <a:p>
            <a:pPr marL="508000" lvl="0" indent="-444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F4A48"/>
              </a:buClr>
              <a:buSzPts val="2700"/>
              <a:buFont typeface="Red Hat Display Medium"/>
              <a:buChar char="•"/>
            </a:pPr>
            <a:r>
              <a:rPr lang="pl-PL" sz="2700" b="0">
                <a:solidFill>
                  <a:srgbClr val="1F4A48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rPr>
              <a:t>Bezpieczeństwo i niezależność energetyczna</a:t>
            </a:r>
            <a:endParaRPr sz="2700" b="0">
              <a:solidFill>
                <a:srgbClr val="1F4A48"/>
              </a:solidFill>
              <a:latin typeface="Red Hat Display Medium"/>
              <a:ea typeface="Red Hat Display Medium"/>
              <a:cs typeface="Red Hat Display Medium"/>
              <a:sym typeface="Red Hat Display Medium"/>
            </a:endParaRPr>
          </a:p>
          <a:p>
            <a:pPr marL="508000" lvl="0" indent="-444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F4A48"/>
              </a:buClr>
              <a:buSzPts val="2700"/>
              <a:buFont typeface="Red Hat Display Medium"/>
              <a:buChar char="•"/>
            </a:pPr>
            <a:r>
              <a:rPr lang="pl-PL" sz="2700" b="0">
                <a:solidFill>
                  <a:srgbClr val="1F4A48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rPr>
              <a:t>Skokowy wzrost kosztów energii (elektrycznej i cieplnej)</a:t>
            </a:r>
            <a:endParaRPr sz="2600" b="0">
              <a:latin typeface="Red Hat Display Medium"/>
              <a:ea typeface="Red Hat Display Medium"/>
              <a:cs typeface="Red Hat Display Medium"/>
              <a:sym typeface="Red Hat Display Medium"/>
            </a:endParaRPr>
          </a:p>
          <a:p>
            <a:pPr marL="508000" lvl="0" indent="-444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F4A48"/>
              </a:buClr>
              <a:buSzPts val="2700"/>
              <a:buFont typeface="Red Hat Display Medium"/>
              <a:buChar char="•"/>
            </a:pPr>
            <a:r>
              <a:rPr lang="pl-PL" sz="2700" b="0">
                <a:solidFill>
                  <a:srgbClr val="1F4A48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rPr>
              <a:t>Rosnące koszty uprawnień ETS  a w niedalekiej przyszłości ETS2</a:t>
            </a:r>
            <a:endParaRPr sz="2700" b="0">
              <a:solidFill>
                <a:srgbClr val="1F4A48"/>
              </a:solidFill>
              <a:latin typeface="Red Hat Display Medium"/>
              <a:ea typeface="Red Hat Display Medium"/>
              <a:cs typeface="Red Hat Display Medium"/>
              <a:sym typeface="Red Hat Display Medium"/>
            </a:endParaRPr>
          </a:p>
          <a:p>
            <a:pPr marL="508000" lvl="0" indent="-444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F4A48"/>
              </a:buClr>
              <a:buSzPts val="2700"/>
              <a:buFont typeface="Red Hat Display Medium"/>
              <a:buChar char="•"/>
            </a:pPr>
            <a:r>
              <a:rPr lang="pl-PL" sz="2700" b="0">
                <a:solidFill>
                  <a:srgbClr val="1F4A48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rPr>
              <a:t>Wzrost ilości energii pochodzącej z OZE</a:t>
            </a:r>
            <a:endParaRPr sz="2700" b="0">
              <a:solidFill>
                <a:srgbClr val="1F4A48"/>
              </a:solidFill>
              <a:latin typeface="Red Hat Display Medium"/>
              <a:ea typeface="Red Hat Display Medium"/>
              <a:cs typeface="Red Hat Display Medium"/>
              <a:sym typeface="Red Hat Display Medium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600"/>
              <a:buNone/>
            </a:pPr>
            <a:endParaRPr sz="2600" b="0">
              <a:latin typeface="Red Hat Display Medium"/>
              <a:ea typeface="Red Hat Display Medium"/>
              <a:cs typeface="Red Hat Display Medium"/>
              <a:sym typeface="Red Hat Display Medium"/>
            </a:endParaRPr>
          </a:p>
        </p:txBody>
      </p:sp>
      <p:pic>
        <p:nvPicPr>
          <p:cNvPr id="178" name="Google Shape;178;p25" descr="Google Shape;12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15476" y="12579911"/>
            <a:ext cx="2220914" cy="438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17725" y="649375"/>
            <a:ext cx="14600024" cy="800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62526" y="4384250"/>
            <a:ext cx="7280460" cy="678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6"/>
          <p:cNvPicPr preferRelativeResize="0"/>
          <p:nvPr/>
        </p:nvPicPr>
        <p:blipFill rotWithShape="1">
          <a:blip r:embed="rId3">
            <a:alphaModFix/>
          </a:blip>
          <a:srcRect t="-1439" b="1439"/>
          <a:stretch/>
        </p:blipFill>
        <p:spPr>
          <a:xfrm>
            <a:off x="9917850" y="1072244"/>
            <a:ext cx="12097461" cy="10597781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6"/>
          <p:cNvSpPr/>
          <p:nvPr/>
        </p:nvSpPr>
        <p:spPr>
          <a:xfrm>
            <a:off x="-62518" y="-46949"/>
            <a:ext cx="7858800" cy="13870800"/>
          </a:xfrm>
          <a:prstGeom prst="rect">
            <a:avLst/>
          </a:prstGeom>
          <a:solidFill>
            <a:srgbClr val="F0F9F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6"/>
          <p:cNvSpPr txBox="1"/>
          <p:nvPr/>
        </p:nvSpPr>
        <p:spPr>
          <a:xfrm>
            <a:off x="1206495" y="1607127"/>
            <a:ext cx="5320800" cy="9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lang="pl-PL" sz="5600" b="0" i="0" u="none" strike="noStrike" cap="none">
                <a:solidFill>
                  <a:srgbClr val="00CC66"/>
                </a:solidFill>
                <a:latin typeface="Questrial"/>
                <a:ea typeface="Questrial"/>
                <a:cs typeface="Questrial"/>
                <a:sym typeface="Questrial"/>
              </a:rPr>
              <a:t>Wyzwania rynku</a:t>
            </a:r>
            <a:endParaRPr sz="11600" b="1" i="0" u="none" strike="noStrike" cap="none">
              <a:solidFill>
                <a:srgbClr val="00CC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8" name="Google Shape;188;p26" descr="Google Shape;12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7012" y="3083481"/>
            <a:ext cx="256937" cy="256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6" descr="Google Shape;12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15476" y="12579911"/>
            <a:ext cx="2220913" cy="438323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6"/>
          <p:cNvSpPr txBox="1"/>
          <p:nvPr/>
        </p:nvSpPr>
        <p:spPr>
          <a:xfrm>
            <a:off x="9330700" y="5116825"/>
            <a:ext cx="62103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 b="1" i="0" u="none" strike="noStrike" cap="none">
                <a:solidFill>
                  <a:srgbClr val="1F4A48"/>
                </a:solidFill>
                <a:latin typeface="Red Hat Text"/>
                <a:ea typeface="Red Hat Text"/>
                <a:cs typeface="Red Hat Text"/>
                <a:sym typeface="Red Hat Text"/>
              </a:rPr>
              <a:t>Rosnące zapotrzebowanie i koszty energii elektrycznej i ciepła </a:t>
            </a:r>
            <a:endParaRPr sz="200" b="1" i="0" u="none" strike="noStrike" cap="non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91" name="Google Shape;191;p26"/>
          <p:cNvSpPr txBox="1"/>
          <p:nvPr/>
        </p:nvSpPr>
        <p:spPr>
          <a:xfrm>
            <a:off x="17075425" y="5116825"/>
            <a:ext cx="62103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 b="1" i="0" u="none" strike="noStrike" cap="none">
                <a:solidFill>
                  <a:srgbClr val="1F4A48"/>
                </a:solidFill>
                <a:latin typeface="Red Hat Text"/>
                <a:ea typeface="Red Hat Text"/>
                <a:cs typeface="Red Hat Text"/>
                <a:sym typeface="Red Hat Text"/>
              </a:rPr>
              <a:t>Nieefektywne zarządzanie bilansem energetycznym</a:t>
            </a:r>
            <a:br>
              <a:rPr lang="pl-PL" sz="2800" b="1" i="0" u="none" strike="noStrike" cap="none">
                <a:solidFill>
                  <a:srgbClr val="1F4A48"/>
                </a:solidFill>
                <a:latin typeface="Red Hat Text"/>
                <a:ea typeface="Red Hat Text"/>
                <a:cs typeface="Red Hat Text"/>
                <a:sym typeface="Red Hat Text"/>
              </a:rPr>
            </a:br>
            <a:r>
              <a:rPr lang="pl-PL" sz="2800" b="1" i="0" u="none" strike="noStrike" cap="none">
                <a:solidFill>
                  <a:srgbClr val="1F4A48"/>
                </a:solidFill>
                <a:latin typeface="Red Hat Text"/>
                <a:ea typeface="Red Hat Text"/>
                <a:cs typeface="Red Hat Text"/>
                <a:sym typeface="Red Hat Text"/>
              </a:rPr>
              <a:t>i niestabilne źródła energii OZE</a:t>
            </a:r>
            <a:endParaRPr sz="2800" b="1" i="0" u="none" strike="noStrike" cap="non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92" name="Google Shape;192;p26"/>
          <p:cNvSpPr txBox="1"/>
          <p:nvPr/>
        </p:nvSpPr>
        <p:spPr>
          <a:xfrm>
            <a:off x="9330700" y="11289025"/>
            <a:ext cx="63438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 b="1" i="0" u="none" strike="noStrike" cap="none">
                <a:solidFill>
                  <a:srgbClr val="1F4A48"/>
                </a:solidFill>
                <a:latin typeface="Red Hat Text"/>
                <a:ea typeface="Red Hat Text"/>
                <a:cs typeface="Red Hat Text"/>
                <a:sym typeface="Red Hat Text"/>
              </a:rPr>
              <a:t>Niezależność energetyczna – tworzenie zarządzalnych LocalGrid</a:t>
            </a:r>
            <a:endParaRPr sz="2800" b="1" i="0" u="none" strike="noStrike" cap="non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93" name="Google Shape;193;p26"/>
          <p:cNvSpPr txBox="1"/>
          <p:nvPr/>
        </p:nvSpPr>
        <p:spPr>
          <a:xfrm>
            <a:off x="16775875" y="11289025"/>
            <a:ext cx="68094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 b="1" i="0" u="none" strike="noStrike" cap="none">
                <a:solidFill>
                  <a:srgbClr val="1F4A48"/>
                </a:solidFill>
                <a:latin typeface="Red Hat Text"/>
                <a:ea typeface="Red Hat Text"/>
                <a:cs typeface="Red Hat Text"/>
                <a:sym typeface="Red Hat Text"/>
              </a:rPr>
              <a:t>Konkurencyjność gmin i regionów – udział energii odnawialnej w miksie energetycznym </a:t>
            </a:r>
            <a:endParaRPr sz="2800" b="1" i="0" u="none" strike="noStrike" cap="none">
              <a:solidFill>
                <a:srgbClr val="1F4A48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pic>
        <p:nvPicPr>
          <p:cNvPr id="194" name="Google Shape;194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4350" y="4173425"/>
            <a:ext cx="6065100" cy="5650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7"/>
          <p:cNvSpPr/>
          <p:nvPr/>
        </p:nvSpPr>
        <p:spPr>
          <a:xfrm>
            <a:off x="0" y="39756"/>
            <a:ext cx="24509100" cy="14030700"/>
          </a:xfrm>
          <a:prstGeom prst="rect">
            <a:avLst/>
          </a:prstGeom>
          <a:solidFill>
            <a:srgbClr val="F0F9F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7"/>
          <p:cNvSpPr txBox="1">
            <a:spLocks noGrp="1"/>
          </p:cNvSpPr>
          <p:nvPr>
            <p:ph type="title"/>
          </p:nvPr>
        </p:nvSpPr>
        <p:spPr>
          <a:xfrm>
            <a:off x="1206495" y="1289686"/>
            <a:ext cx="21971100" cy="11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 fontScale="9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7C47E"/>
              </a:buClr>
              <a:buSzPts val="5600"/>
              <a:buFont typeface="Questrial"/>
              <a:buNone/>
            </a:pPr>
            <a:r>
              <a:rPr lang="pl-PL" sz="5600" b="0" i="0" u="none" strike="noStrike" cap="none" dirty="0" err="1">
                <a:solidFill>
                  <a:srgbClr val="00CC66"/>
                </a:solidFill>
                <a:latin typeface="Questrial"/>
                <a:ea typeface="Questrial"/>
                <a:cs typeface="Questrial"/>
                <a:sym typeface="Questrial"/>
              </a:rPr>
              <a:t>Enalpha</a:t>
            </a:r>
            <a:r>
              <a:rPr lang="pl-PL" sz="5600" b="0" i="0" u="none" strike="noStrike" cap="none" dirty="0">
                <a:solidFill>
                  <a:srgbClr val="00CC66"/>
                </a:solidFill>
                <a:latin typeface="Questrial"/>
                <a:ea typeface="Questrial"/>
                <a:cs typeface="Questrial"/>
                <a:sym typeface="Questrial"/>
              </a:rPr>
              <a:t> kompleksowa obsługa </a:t>
            </a:r>
            <a:r>
              <a:rPr lang="pl-PL" sz="5600" b="0" i="0" u="none" strike="noStrike" cap="none" dirty="0" err="1">
                <a:solidFill>
                  <a:srgbClr val="00CC66"/>
                </a:solidFill>
                <a:latin typeface="Questrial"/>
                <a:ea typeface="Questrial"/>
                <a:cs typeface="Questrial"/>
                <a:sym typeface="Questrial"/>
              </a:rPr>
              <a:t>lokolnych</a:t>
            </a:r>
            <a:r>
              <a:rPr lang="pl-PL" sz="5600" b="0" i="0" u="none" strike="noStrike" cap="none" dirty="0">
                <a:solidFill>
                  <a:srgbClr val="00CC66"/>
                </a:solidFill>
                <a:latin typeface="Questrial"/>
                <a:ea typeface="Questrial"/>
                <a:cs typeface="Questrial"/>
                <a:sym typeface="Questrial"/>
              </a:rPr>
              <a:t> społeczności </a:t>
            </a:r>
            <a:r>
              <a:rPr lang="pl-PL" sz="5600" b="0" i="0" u="none" strike="noStrike" cap="none" dirty="0" err="1">
                <a:solidFill>
                  <a:srgbClr val="00CC66"/>
                </a:solidFill>
                <a:latin typeface="Questrial"/>
                <a:ea typeface="Questrial"/>
                <a:cs typeface="Questrial"/>
                <a:sym typeface="Questrial"/>
              </a:rPr>
              <a:t>eneregtycznych</a:t>
            </a:r>
            <a:r>
              <a:rPr lang="pl-PL" sz="5600" b="0" i="0" u="none" strike="noStrike" cap="none" dirty="0">
                <a:solidFill>
                  <a:srgbClr val="00CC66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endParaRPr sz="5600" b="0" i="0" u="none" strike="noStrike" cap="none" dirty="0">
              <a:solidFill>
                <a:srgbClr val="00CC66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01" name="Google Shape;201;p27" descr="Google Shape;14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3076" y="2530408"/>
            <a:ext cx="256938" cy="256937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7"/>
          <p:cNvSpPr/>
          <p:nvPr/>
        </p:nvSpPr>
        <p:spPr>
          <a:xfrm>
            <a:off x="6425202" y="3005749"/>
            <a:ext cx="11617403" cy="1959600"/>
          </a:xfrm>
          <a:prstGeom prst="roundRect">
            <a:avLst>
              <a:gd name="adj" fmla="val 8237"/>
            </a:avLst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7"/>
          <p:cNvSpPr txBox="1"/>
          <p:nvPr/>
        </p:nvSpPr>
        <p:spPr>
          <a:xfrm>
            <a:off x="1541971" y="10724910"/>
            <a:ext cx="6564000" cy="2010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4947"/>
              </a:buClr>
              <a:buSzPts val="3100"/>
              <a:buFont typeface="Red Hat Text"/>
              <a:buNone/>
            </a:pPr>
            <a:r>
              <a:rPr lang="pl-PL" sz="3100" b="1" i="0" u="none" strike="noStrike" cap="none" dirty="0">
                <a:solidFill>
                  <a:srgbClr val="1E4947"/>
                </a:solidFill>
                <a:latin typeface="Red Hat Text"/>
                <a:ea typeface="Red Hat Text"/>
                <a:cs typeface="Red Hat Text"/>
                <a:sym typeface="Red Hat Text"/>
              </a:rPr>
              <a:t>Operator</a:t>
            </a:r>
            <a:endParaRPr sz="3100" b="1" i="0" u="none" strike="noStrike" cap="none" dirty="0">
              <a:solidFill>
                <a:srgbClr val="1E4947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4947"/>
              </a:buClr>
              <a:buSzPts val="3100"/>
              <a:buFont typeface="Red Hat Text"/>
              <a:buNone/>
            </a:pPr>
            <a:endParaRPr sz="3100" b="0" i="0" u="none" strike="noStrike" cap="none" dirty="0">
              <a:solidFill>
                <a:srgbClr val="1E4947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4947"/>
              </a:buClr>
              <a:buSzPts val="3100"/>
              <a:buFont typeface="Red Hat Text"/>
              <a:buNone/>
            </a:pPr>
            <a:r>
              <a:rPr lang="pl-PL" sz="3100" b="0" i="0" u="none" strike="noStrike" cap="none" dirty="0">
                <a:solidFill>
                  <a:srgbClr val="1E4947"/>
                </a:solidFill>
                <a:latin typeface="Red Hat Text"/>
                <a:ea typeface="Red Hat Text"/>
                <a:cs typeface="Red Hat Text"/>
                <a:sym typeface="Red Hat Text"/>
              </a:rPr>
              <a:t>Kompleksowa obsługa klastrów</a:t>
            </a:r>
            <a:br>
              <a:rPr lang="pl-PL" sz="3100" b="0" i="0" u="none" strike="noStrike" cap="none" dirty="0">
                <a:solidFill>
                  <a:srgbClr val="1E4947"/>
                </a:solidFill>
                <a:latin typeface="Red Hat Text"/>
                <a:ea typeface="Red Hat Text"/>
                <a:cs typeface="Red Hat Text"/>
                <a:sym typeface="Red Hat Text"/>
              </a:rPr>
            </a:br>
            <a:r>
              <a:rPr lang="pl-PL" sz="3100" b="0" i="0" u="none" strike="noStrike" cap="none" dirty="0">
                <a:solidFill>
                  <a:srgbClr val="1E4947"/>
                </a:solidFill>
                <a:latin typeface="Red Hat Text"/>
                <a:ea typeface="Red Hat Text"/>
                <a:cs typeface="Red Hat Text"/>
                <a:sym typeface="Red Hat Text"/>
              </a:rPr>
              <a:t>i spółdzielni energetycznych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4947"/>
              </a:buClr>
              <a:buSzPts val="3100"/>
              <a:buFont typeface="Red Hat Text"/>
              <a:buNone/>
            </a:pPr>
            <a:r>
              <a:rPr lang="pl-PL" sz="3100" dirty="0">
                <a:solidFill>
                  <a:srgbClr val="1E4947"/>
                </a:solidFill>
                <a:latin typeface="Red Hat Text"/>
                <a:ea typeface="Red Hat Text"/>
                <a:cs typeface="Red Hat Text"/>
                <a:sym typeface="Red Hat Text"/>
              </a:rPr>
              <a:t>Alternatywny obrót energią </a:t>
            </a:r>
            <a:endParaRPr sz="3100" b="0" i="0" u="none" strike="noStrike" cap="none" dirty="0">
              <a:solidFill>
                <a:srgbClr val="1E4947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04" name="Google Shape;204;p27"/>
          <p:cNvSpPr txBox="1"/>
          <p:nvPr/>
        </p:nvSpPr>
        <p:spPr>
          <a:xfrm>
            <a:off x="9022701" y="10915711"/>
            <a:ext cx="6225000" cy="2010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4947"/>
              </a:buClr>
              <a:buSzPts val="3100"/>
              <a:buFont typeface="Red Hat Text"/>
              <a:buNone/>
            </a:pPr>
            <a:r>
              <a:rPr lang="pl-PL" sz="3100" b="1" dirty="0">
                <a:solidFill>
                  <a:srgbClr val="1E4947"/>
                </a:solidFill>
                <a:latin typeface="Red Hat Text"/>
                <a:ea typeface="Red Hat Text"/>
                <a:cs typeface="Red Hat Text"/>
                <a:sym typeface="Red Hat Text"/>
              </a:rPr>
              <a:t>Nowoczesne rozwiązania</a:t>
            </a:r>
            <a:endParaRPr sz="3100" b="1" i="0" u="none" strike="noStrike" cap="none" dirty="0">
              <a:solidFill>
                <a:srgbClr val="1E4947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4947"/>
              </a:buClr>
              <a:buSzPts val="3100"/>
              <a:buFont typeface="Red Hat Text"/>
              <a:buNone/>
            </a:pPr>
            <a:r>
              <a:rPr lang="pl-PL" sz="3100" b="0" i="0" u="none" strike="noStrike" cap="none" dirty="0">
                <a:solidFill>
                  <a:srgbClr val="1E4947"/>
                </a:solidFill>
                <a:latin typeface="Red Hat Text"/>
                <a:ea typeface="Red Hat Text"/>
                <a:cs typeface="Red Hat Text"/>
                <a:sym typeface="Red Hat Text"/>
              </a:rPr>
              <a:t>Wspólnie opracowujemy najnowocześniejszy system obsługujący społeczności energetyczne</a:t>
            </a:r>
            <a:endParaRPr sz="3100" b="0" i="0" u="none" strike="noStrike" cap="none" dirty="0">
              <a:solidFill>
                <a:srgbClr val="1E4947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pic>
        <p:nvPicPr>
          <p:cNvPr id="205" name="Google Shape;205;p27" descr="Google Shape;12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29501" y="3654186"/>
            <a:ext cx="3651367" cy="662723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7"/>
          <p:cNvSpPr txBox="1"/>
          <p:nvPr/>
        </p:nvSpPr>
        <p:spPr>
          <a:xfrm>
            <a:off x="16326730" y="10915513"/>
            <a:ext cx="6939000" cy="23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4947"/>
              </a:buClr>
              <a:buSzPts val="3100"/>
              <a:buFont typeface="Red Hat Text"/>
              <a:buNone/>
            </a:pPr>
            <a:r>
              <a:rPr lang="pl-PL" sz="3100" b="1" i="0" u="none" strike="noStrike" cap="none" dirty="0">
                <a:solidFill>
                  <a:srgbClr val="1E4947"/>
                </a:solidFill>
                <a:latin typeface="Red Hat Text"/>
                <a:ea typeface="Red Hat Text"/>
                <a:cs typeface="Red Hat Text"/>
                <a:sym typeface="Red Hat Text"/>
              </a:rPr>
              <a:t>Integrator</a:t>
            </a:r>
            <a:endParaRPr sz="3100" b="1" i="0" u="none" strike="noStrike" cap="none" dirty="0">
              <a:solidFill>
                <a:srgbClr val="1E4947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4947"/>
              </a:buClr>
              <a:buSzPts val="3100"/>
              <a:buFont typeface="Red Hat Text"/>
              <a:buNone/>
            </a:pPr>
            <a:endParaRPr sz="3100" b="1" i="0" u="none" strike="noStrike" cap="none" dirty="0">
              <a:solidFill>
                <a:srgbClr val="1E4947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4947"/>
              </a:buClr>
              <a:buSzPts val="3100"/>
              <a:buFont typeface="Red Hat Text"/>
              <a:buNone/>
            </a:pPr>
            <a:r>
              <a:rPr lang="pl-PL" sz="3100" b="0" i="0" u="none" strike="noStrike" cap="none" dirty="0">
                <a:solidFill>
                  <a:srgbClr val="1E4947"/>
                </a:solidFill>
                <a:latin typeface="Red Hat Text"/>
                <a:ea typeface="Red Hat Text"/>
                <a:cs typeface="Red Hat Text"/>
                <a:sym typeface="Red Hat Text"/>
              </a:rPr>
              <a:t>Integracja różnych  rozwiązań OZE</a:t>
            </a:r>
            <a:br>
              <a:rPr lang="pl-PL" sz="3100" b="0" i="0" u="none" strike="noStrike" cap="none" dirty="0">
                <a:solidFill>
                  <a:srgbClr val="1E4947"/>
                </a:solidFill>
                <a:latin typeface="Red Hat Text"/>
                <a:ea typeface="Red Hat Text"/>
                <a:cs typeface="Red Hat Text"/>
                <a:sym typeface="Red Hat Text"/>
              </a:rPr>
            </a:br>
            <a:r>
              <a:rPr lang="pl-PL" sz="3100" b="0" i="0" u="none" strike="noStrike" cap="none" dirty="0">
                <a:solidFill>
                  <a:srgbClr val="1E4947"/>
                </a:solidFill>
                <a:latin typeface="Red Hat Text"/>
                <a:ea typeface="Red Hat Text"/>
                <a:cs typeface="Red Hat Text"/>
                <a:sym typeface="Red Hat Text"/>
              </a:rPr>
              <a:t>na autorskiej platformie PWR AI</a:t>
            </a:r>
            <a:endParaRPr sz="3100" b="0" i="0" u="none" strike="noStrike" cap="none" dirty="0">
              <a:solidFill>
                <a:srgbClr val="1E4947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4947"/>
              </a:buClr>
              <a:buSzPts val="3100"/>
              <a:buFont typeface="Red Hat Text"/>
              <a:buNone/>
            </a:pPr>
            <a:endParaRPr sz="3100" b="1" i="0" u="none" strike="noStrike" cap="none" dirty="0">
              <a:solidFill>
                <a:srgbClr val="1E4947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4947"/>
              </a:buClr>
              <a:buSzPts val="3100"/>
              <a:buFont typeface="Red Hat Text"/>
              <a:buNone/>
            </a:pPr>
            <a:endParaRPr sz="3100" b="1" i="0" u="none" strike="noStrike" cap="none" dirty="0">
              <a:solidFill>
                <a:srgbClr val="1E4947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cxnSp>
        <p:nvCxnSpPr>
          <p:cNvPr id="207" name="Google Shape;207;p27"/>
          <p:cNvCxnSpPr>
            <a:cxnSpLocks/>
            <a:stCxn id="202" idx="2"/>
            <a:endCxn id="208" idx="0"/>
          </p:cNvCxnSpPr>
          <p:nvPr/>
        </p:nvCxnSpPr>
        <p:spPr>
          <a:xfrm>
            <a:off x="12233904" y="4965349"/>
            <a:ext cx="0" cy="1741173"/>
          </a:xfrm>
          <a:prstGeom prst="straightConnector1">
            <a:avLst/>
          </a:prstGeom>
          <a:noFill/>
          <a:ln w="76200" cap="flat" cmpd="sng">
            <a:solidFill>
              <a:srgbClr val="3CD17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9" name="Google Shape;209;p27"/>
          <p:cNvCxnSpPr/>
          <p:nvPr/>
        </p:nvCxnSpPr>
        <p:spPr>
          <a:xfrm>
            <a:off x="4842500" y="5840725"/>
            <a:ext cx="14935200" cy="0"/>
          </a:xfrm>
          <a:prstGeom prst="straightConnector1">
            <a:avLst/>
          </a:prstGeom>
          <a:noFill/>
          <a:ln w="76200" cap="flat" cmpd="sng">
            <a:solidFill>
              <a:srgbClr val="3CD17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0" name="Google Shape;210;p27"/>
          <p:cNvCxnSpPr/>
          <p:nvPr/>
        </p:nvCxnSpPr>
        <p:spPr>
          <a:xfrm rot="10800000">
            <a:off x="4875175" y="5840723"/>
            <a:ext cx="0" cy="978300"/>
          </a:xfrm>
          <a:prstGeom prst="straightConnector1">
            <a:avLst/>
          </a:prstGeom>
          <a:noFill/>
          <a:ln w="76200" cap="flat" cmpd="sng">
            <a:solidFill>
              <a:srgbClr val="3CD17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1" name="Google Shape;211;p27"/>
          <p:cNvCxnSpPr/>
          <p:nvPr/>
        </p:nvCxnSpPr>
        <p:spPr>
          <a:xfrm rot="10800000">
            <a:off x="19749125" y="5840723"/>
            <a:ext cx="0" cy="978300"/>
          </a:xfrm>
          <a:prstGeom prst="straightConnector1">
            <a:avLst/>
          </a:prstGeom>
          <a:noFill/>
          <a:ln w="76200" cap="flat" cmpd="sng">
            <a:solidFill>
              <a:srgbClr val="3CD17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8" name="Google Shape;208;p27"/>
          <p:cNvSpPr/>
          <p:nvPr/>
        </p:nvSpPr>
        <p:spPr>
          <a:xfrm>
            <a:off x="9976254" y="6706522"/>
            <a:ext cx="4515300" cy="3343200"/>
          </a:xfrm>
          <a:prstGeom prst="roundRect">
            <a:avLst>
              <a:gd name="adj" fmla="val 8237"/>
            </a:avLst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7"/>
          <p:cNvSpPr/>
          <p:nvPr/>
        </p:nvSpPr>
        <p:spPr>
          <a:xfrm>
            <a:off x="2566336" y="6706522"/>
            <a:ext cx="4515300" cy="3343200"/>
          </a:xfrm>
          <a:prstGeom prst="roundRect">
            <a:avLst>
              <a:gd name="adj" fmla="val 8237"/>
            </a:avLst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7"/>
          <p:cNvSpPr/>
          <p:nvPr/>
        </p:nvSpPr>
        <p:spPr>
          <a:xfrm>
            <a:off x="17538573" y="6706522"/>
            <a:ext cx="4515300" cy="3343200"/>
          </a:xfrm>
          <a:prstGeom prst="roundRect">
            <a:avLst>
              <a:gd name="adj" fmla="val 8237"/>
            </a:avLst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" name="Google Shape;214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18375" y="7372525"/>
            <a:ext cx="2011200" cy="20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35825" y="7280050"/>
            <a:ext cx="2196150" cy="219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552575" y="7181575"/>
            <a:ext cx="2393100" cy="239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7" descr="Google Shape;12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121301" y="807427"/>
            <a:ext cx="2443500" cy="482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/>
          <p:nvPr/>
        </p:nvSpPr>
        <p:spPr>
          <a:xfrm>
            <a:off x="-125036" y="0"/>
            <a:ext cx="24509036" cy="13870880"/>
          </a:xfrm>
          <a:prstGeom prst="rect">
            <a:avLst/>
          </a:prstGeom>
          <a:solidFill>
            <a:srgbClr val="F0F9F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FFFFFF"/>
              </a:buClr>
              <a:buSzPts val="1400"/>
            </a:pPr>
            <a:endParaRPr/>
          </a:p>
        </p:txBody>
      </p:sp>
      <p:sp>
        <p:nvSpPr>
          <p:cNvPr id="186" name="Google Shape;186;p23"/>
          <p:cNvSpPr txBox="1">
            <a:spLocks noGrp="1"/>
          </p:cNvSpPr>
          <p:nvPr>
            <p:ph type="title"/>
          </p:nvPr>
        </p:nvSpPr>
        <p:spPr>
          <a:xfrm>
            <a:off x="1206497" y="1289686"/>
            <a:ext cx="21971006" cy="114732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50800" tIns="50800" rIns="50800" bIns="50800" rtlCol="0" anchor="t" anchorCtr="0">
            <a:normAutofit/>
          </a:bodyPr>
          <a:lstStyle/>
          <a:p>
            <a:pPr>
              <a:buClr>
                <a:srgbClr val="67C47E"/>
              </a:buClr>
              <a:buSzPts val="5600"/>
            </a:pPr>
            <a:r>
              <a:rPr lang="pl-PL" sz="5600">
                <a:solidFill>
                  <a:srgbClr val="67C47E"/>
                </a:solidFill>
                <a:latin typeface="Questrial"/>
                <a:ea typeface="Questrial"/>
                <a:cs typeface="Questrial"/>
                <a:sym typeface="Questrial"/>
              </a:rPr>
              <a:t>Koncepcja klastra energetycznego</a:t>
            </a:r>
            <a:endParaRPr sz="5600">
              <a:solidFill>
                <a:srgbClr val="67C47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87" name="Google Shape;187;p23" descr="Google Shape;14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3077" y="2530409"/>
            <a:ext cx="256938" cy="256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3" descr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153834" y="1578191"/>
            <a:ext cx="2889584" cy="570294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3"/>
          <p:cNvSpPr txBox="1">
            <a:spLocks noGrp="1"/>
          </p:cNvSpPr>
          <p:nvPr>
            <p:ph type="body" idx="1"/>
          </p:nvPr>
        </p:nvSpPr>
        <p:spPr>
          <a:xfrm>
            <a:off x="1208432" y="2626189"/>
            <a:ext cx="21842100" cy="918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50800" tIns="50800" rIns="50800" bIns="50800" rtlCol="0" anchor="t" anchorCtr="0">
            <a:normAutofit fontScale="92500" lnSpcReduction="10000"/>
          </a:bodyPr>
          <a:lstStyle/>
          <a:p>
            <a:pPr marL="0" indent="0">
              <a:lnSpc>
                <a:spcPct val="110000"/>
              </a:lnSpc>
            </a:pPr>
            <a:r>
              <a:rPr lang="pl-PL" dirty="0"/>
              <a:t>Klaster Energii</a:t>
            </a:r>
            <a:endParaRPr dirty="0"/>
          </a:p>
          <a:p>
            <a:pPr marL="0" indent="0">
              <a:lnSpc>
                <a:spcPct val="50000"/>
              </a:lnSpc>
            </a:pPr>
            <a:endParaRPr b="0" dirty="0"/>
          </a:p>
          <a:p>
            <a:pPr marL="436880" indent="-436880">
              <a:spcBef>
                <a:spcPts val="1300"/>
              </a:spcBef>
              <a:buClr>
                <a:srgbClr val="1F4A48"/>
              </a:buClr>
              <a:buSzPts val="3100"/>
              <a:buChar char="•"/>
            </a:pPr>
            <a:r>
              <a:rPr lang="pl-PL" b="0" dirty="0">
                <a:solidFill>
                  <a:srgbClr val="1F4A48"/>
                </a:solidFill>
                <a:latin typeface="+mj-lt"/>
                <a:ea typeface="Red Hat Text"/>
                <a:cs typeface="Red Hat Text"/>
                <a:sym typeface="Red Hat Text"/>
              </a:rPr>
              <a:t>Klaster może powstać na obszarze 1 powiatu albo 5 sąsiadujących gmin</a:t>
            </a:r>
            <a:endParaRPr sz="4000" b="0" dirty="0">
              <a:latin typeface="+mj-lt"/>
            </a:endParaRPr>
          </a:p>
          <a:p>
            <a:pPr marL="436880" indent="-436880">
              <a:spcBef>
                <a:spcPts val="1300"/>
              </a:spcBef>
              <a:buClr>
                <a:srgbClr val="1F4A48"/>
              </a:buClr>
              <a:buSzPts val="3100"/>
              <a:buChar char="•"/>
            </a:pPr>
            <a:r>
              <a:rPr lang="pl-PL" b="0" dirty="0">
                <a:solidFill>
                  <a:srgbClr val="1F4A48"/>
                </a:solidFill>
                <a:latin typeface="+mj-lt"/>
                <a:ea typeface="Red Hat Text"/>
                <a:cs typeface="Red Hat Text"/>
                <a:sym typeface="Red Hat Text"/>
              </a:rPr>
              <a:t>W skład klastra energii mogą wchodzić instytucje które łączą wspólnie swoje moce wytwórcze OZE </a:t>
            </a:r>
            <a:endParaRPr sz="4000" b="0" dirty="0">
              <a:latin typeface="+mj-lt"/>
            </a:endParaRPr>
          </a:p>
          <a:p>
            <a:pPr marL="436880" indent="-436880">
              <a:spcBef>
                <a:spcPts val="1300"/>
              </a:spcBef>
              <a:buClr>
                <a:srgbClr val="1F4A48"/>
              </a:buClr>
              <a:buSzPts val="3100"/>
              <a:buChar char="•"/>
            </a:pPr>
            <a:r>
              <a:rPr lang="pl-PL" b="0" dirty="0">
                <a:solidFill>
                  <a:srgbClr val="1F4A48"/>
                </a:solidFill>
                <a:latin typeface="+mj-lt"/>
                <a:ea typeface="Red Hat Text"/>
                <a:cs typeface="Red Hat Text"/>
                <a:sym typeface="Red Hat Text"/>
              </a:rPr>
              <a:t>Klaster musi pokrywać od 60% do 100%  zapotrzebowania na energię członków klastra</a:t>
            </a:r>
            <a:endParaRPr sz="4000" b="0" dirty="0">
              <a:latin typeface="+mj-lt"/>
            </a:endParaRPr>
          </a:p>
          <a:p>
            <a:pPr marL="436880" indent="-436880">
              <a:spcBef>
                <a:spcPts val="1300"/>
              </a:spcBef>
              <a:buClr>
                <a:srgbClr val="1F4A48"/>
              </a:buClr>
              <a:buSzPts val="3100"/>
              <a:buChar char="•"/>
            </a:pPr>
            <a:r>
              <a:rPr lang="pl-PL" b="0" dirty="0">
                <a:solidFill>
                  <a:srgbClr val="1F4A48"/>
                </a:solidFill>
                <a:latin typeface="+mj-lt"/>
                <a:ea typeface="Red Hat Text"/>
                <a:cs typeface="Red Hat Text"/>
                <a:sym typeface="Red Hat Text"/>
              </a:rPr>
              <a:t>Klaster do działania i rozliczeń potrzebuje operatora klastra energii</a:t>
            </a:r>
            <a:endParaRPr sz="4000" b="0" dirty="0">
              <a:latin typeface="+mj-lt"/>
            </a:endParaRPr>
          </a:p>
          <a:p>
            <a:pPr marL="436880" indent="-436880">
              <a:spcBef>
                <a:spcPts val="1300"/>
              </a:spcBef>
              <a:buClr>
                <a:srgbClr val="1F4A48"/>
              </a:buClr>
              <a:buSzPts val="3100"/>
              <a:buChar char="•"/>
            </a:pPr>
            <a:r>
              <a:rPr lang="pl-PL" b="0" dirty="0">
                <a:solidFill>
                  <a:srgbClr val="1F4A48"/>
                </a:solidFill>
                <a:latin typeface="+mj-lt"/>
                <a:ea typeface="Red Hat Text"/>
                <a:cs typeface="Red Hat Text"/>
                <a:sym typeface="Red Hat Text"/>
              </a:rPr>
              <a:t>Członkowie klastra przy zachowaniu poziomu </a:t>
            </a:r>
            <a:r>
              <a:rPr lang="pl-PL" b="0" dirty="0" err="1">
                <a:solidFill>
                  <a:srgbClr val="1F4A48"/>
                </a:solidFill>
                <a:latin typeface="+mj-lt"/>
                <a:ea typeface="Red Hat Text"/>
                <a:cs typeface="Red Hat Text"/>
                <a:sym typeface="Red Hat Text"/>
              </a:rPr>
              <a:t>autokonsumpcji</a:t>
            </a:r>
            <a:r>
              <a:rPr lang="pl-PL" b="0" dirty="0">
                <a:solidFill>
                  <a:srgbClr val="1F4A48"/>
                </a:solidFill>
                <a:latin typeface="+mj-lt"/>
                <a:ea typeface="Red Hat Text"/>
                <a:cs typeface="Red Hat Text"/>
                <a:sym typeface="Red Hat Text"/>
              </a:rPr>
              <a:t> energii korzystają </a:t>
            </a:r>
          </a:p>
          <a:p>
            <a:pPr marL="894080" lvl="1" indent="-436880">
              <a:spcBef>
                <a:spcPts val="1300"/>
              </a:spcBef>
              <a:buClr>
                <a:srgbClr val="1F4A48"/>
              </a:buClr>
              <a:buSzPts val="3100"/>
            </a:pPr>
            <a:r>
              <a:rPr lang="pl-PL" b="0" dirty="0">
                <a:solidFill>
                  <a:srgbClr val="1F4A48"/>
                </a:solidFill>
                <a:latin typeface="+mj-lt"/>
                <a:ea typeface="Red Hat Text"/>
                <a:cs typeface="Red Hat Text"/>
                <a:sym typeface="Red Hat Text"/>
              </a:rPr>
              <a:t>ze zniżek  dla opłat dystrybucyjnych OSD, </a:t>
            </a:r>
          </a:p>
          <a:p>
            <a:pPr marL="894080" lvl="1" indent="-436880">
              <a:spcBef>
                <a:spcPts val="1300"/>
              </a:spcBef>
              <a:buClr>
                <a:srgbClr val="1F4A48"/>
              </a:buClr>
              <a:buSzPts val="3100"/>
            </a:pPr>
            <a:r>
              <a:rPr lang="pl-PL" b="0" dirty="0">
                <a:solidFill>
                  <a:srgbClr val="1F4A48"/>
                </a:solidFill>
                <a:latin typeface="+mj-lt"/>
                <a:ea typeface="Red Hat Text"/>
                <a:cs typeface="Red Hat Text"/>
                <a:sym typeface="Red Hat Text"/>
              </a:rPr>
              <a:t>braku  opłat OZE </a:t>
            </a:r>
          </a:p>
          <a:p>
            <a:pPr marL="894080" lvl="1" indent="-436880">
              <a:spcBef>
                <a:spcPts val="1300"/>
              </a:spcBef>
              <a:buClr>
                <a:srgbClr val="1F4A48"/>
              </a:buClr>
              <a:buSzPts val="3100"/>
            </a:pPr>
            <a:r>
              <a:rPr lang="pl-PL" b="0" dirty="0">
                <a:solidFill>
                  <a:srgbClr val="1F4A48"/>
                </a:solidFill>
                <a:latin typeface="+mj-lt"/>
                <a:ea typeface="Red Hat Text"/>
                <a:cs typeface="Red Hat Text"/>
                <a:sym typeface="Red Hat Text"/>
              </a:rPr>
              <a:t>braku opłat kogeneracyjnych</a:t>
            </a:r>
            <a:endParaRPr sz="4000" b="0" dirty="0">
              <a:latin typeface="+mj-lt"/>
            </a:endParaRPr>
          </a:p>
          <a:p>
            <a:pPr marL="436880" indent="-436880">
              <a:spcBef>
                <a:spcPts val="1300"/>
              </a:spcBef>
              <a:buClr>
                <a:srgbClr val="1F4A48"/>
              </a:buClr>
              <a:buSzPts val="3100"/>
              <a:buFont typeface="Helvetica Neue"/>
              <a:buChar char="•"/>
            </a:pPr>
            <a:r>
              <a:rPr lang="pl-PL" sz="4000" b="0" dirty="0">
                <a:solidFill>
                  <a:srgbClr val="1F4A48"/>
                </a:solidFill>
                <a:latin typeface="+mj-lt"/>
                <a:ea typeface="Red Hat Text"/>
                <a:cs typeface="Red Hat Text"/>
                <a:sym typeface="Red Hat Text"/>
              </a:rPr>
              <a:t>W skład klastra mogą wchodzić spółdzielnie energetyczne</a:t>
            </a:r>
          </a:p>
          <a:p>
            <a:pPr marL="0" indent="0">
              <a:spcBef>
                <a:spcPts val="1300"/>
              </a:spcBef>
              <a:buClr>
                <a:srgbClr val="1F4A48"/>
              </a:buClr>
              <a:buSzPts val="3100"/>
            </a:pPr>
            <a:endParaRPr lang="pl-PL" sz="4000" dirty="0">
              <a:solidFill>
                <a:srgbClr val="1F4A48"/>
              </a:solidFill>
              <a:latin typeface="+mj-lt"/>
              <a:ea typeface="Red Hat Text"/>
              <a:cs typeface="Red Hat Text"/>
              <a:sym typeface="Red Hat Text"/>
            </a:endParaRPr>
          </a:p>
          <a:p>
            <a:pPr marL="0" indent="0">
              <a:spcBef>
                <a:spcPts val="1300"/>
              </a:spcBef>
              <a:buClr>
                <a:srgbClr val="1F4A48"/>
              </a:buClr>
              <a:buSzPts val="3100"/>
            </a:pPr>
            <a:r>
              <a:rPr lang="pl-PL" sz="4000" dirty="0">
                <a:solidFill>
                  <a:srgbClr val="1F4A48"/>
                </a:solidFill>
                <a:latin typeface="+mj-lt"/>
                <a:ea typeface="Red Hat Text"/>
                <a:cs typeface="Red Hat Text"/>
                <a:sym typeface="Red Hat Text"/>
              </a:rPr>
              <a:t>Spółdzielnia Energetyczna </a:t>
            </a:r>
            <a:endParaRPr lang="pl-PL" sz="4000" b="0" dirty="0">
              <a:solidFill>
                <a:srgbClr val="1F4A48"/>
              </a:solidFill>
              <a:latin typeface="+mj-lt"/>
              <a:ea typeface="Red Hat Text"/>
              <a:cs typeface="Red Hat Text"/>
              <a:sym typeface="Red Hat Text"/>
            </a:endParaRPr>
          </a:p>
          <a:p>
            <a:pPr marL="571500" indent="-571500">
              <a:spcBef>
                <a:spcPts val="1300"/>
              </a:spcBef>
              <a:buClr>
                <a:srgbClr val="1F4A48"/>
              </a:buClr>
              <a:buSzPts val="3100"/>
              <a:buFont typeface="Arial" panose="020B0604020202020204" pitchFamily="34" charset="0"/>
              <a:buChar char="•"/>
            </a:pPr>
            <a:r>
              <a:rPr lang="pl-PL" b="0" dirty="0">
                <a:solidFill>
                  <a:srgbClr val="1F4A48"/>
                </a:solidFill>
                <a:latin typeface="+mj-lt"/>
                <a:ea typeface="Red Hat Text"/>
                <a:cs typeface="Red Hat Text"/>
                <a:sym typeface="Red Hat Text"/>
              </a:rPr>
              <a:t>społecznością energetyczną dla gmin wiejskich i miejsko – wiejskich</a:t>
            </a:r>
          </a:p>
          <a:p>
            <a:pPr marL="571500" indent="-571500">
              <a:spcBef>
                <a:spcPts val="1300"/>
              </a:spcBef>
              <a:buClr>
                <a:srgbClr val="1F4A48"/>
              </a:buClr>
              <a:buSzPts val="3100"/>
              <a:buFont typeface="Arial" panose="020B0604020202020204" pitchFamily="34" charset="0"/>
              <a:buChar char="•"/>
            </a:pPr>
            <a:r>
              <a:rPr lang="pl-PL" b="0" dirty="0">
                <a:solidFill>
                  <a:srgbClr val="1F4A48"/>
                </a:solidFill>
                <a:latin typeface="+mj-lt"/>
                <a:ea typeface="Red Hat Text"/>
                <a:cs typeface="Red Hat Text"/>
                <a:sym typeface="Red Hat Text"/>
              </a:rPr>
              <a:t>60 % energii z OZE dostarczonej do sieci możliwe do wykorzystania w okresie deficytu produkcji   </a:t>
            </a:r>
            <a:endParaRPr lang="pl-PL" b="0" dirty="0">
              <a:solidFill>
                <a:srgbClr val="1F4A48"/>
              </a:solidFill>
              <a:latin typeface="+mj-lt"/>
              <a:ea typeface="Red Hat Text"/>
              <a:cs typeface="Red Hat Text"/>
            </a:endParaRPr>
          </a:p>
          <a:p>
            <a:pPr marL="436880" indent="-436880">
              <a:spcBef>
                <a:spcPts val="1300"/>
              </a:spcBef>
              <a:buClr>
                <a:srgbClr val="1F4A48"/>
              </a:buClr>
              <a:buSzPts val="3100"/>
              <a:buChar char="•"/>
            </a:pPr>
            <a:endParaRPr b="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15450</TotalTime>
  <Words>930</Words>
  <Application>Microsoft Office PowerPoint</Application>
  <PresentationFormat>Niestandardowy</PresentationFormat>
  <Paragraphs>181</Paragraphs>
  <Slides>20</Slides>
  <Notes>20</Notes>
  <HiddenSlides>0</HiddenSlides>
  <MMClips>0</MMClips>
  <ScaleCrop>false</ScaleCrop>
  <HeadingPairs>
    <vt:vector size="6" baseType="variant">
      <vt:variant>
        <vt:lpstr>Używane czcionki</vt:lpstr>
      </vt:variant>
      <vt:variant>
        <vt:i4>12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33" baseType="lpstr">
      <vt:lpstr>Red Hat Text Light</vt:lpstr>
      <vt:lpstr>Red Hat Display Medium</vt:lpstr>
      <vt:lpstr>Red Hat Display</vt:lpstr>
      <vt:lpstr>Arial</vt:lpstr>
      <vt:lpstr>Helvetica Neue</vt:lpstr>
      <vt:lpstr>Questrial</vt:lpstr>
      <vt:lpstr>Red Hat Text</vt:lpstr>
      <vt:lpstr>Poppins Medium</vt:lpstr>
      <vt:lpstr>Red Hat Text Medium</vt:lpstr>
      <vt:lpstr>Poppins</vt:lpstr>
      <vt:lpstr>Poppins Light</vt:lpstr>
      <vt:lpstr>Red Hat Text SemiBold</vt:lpstr>
      <vt:lpstr>21_BasicWhite</vt:lpstr>
      <vt:lpstr>Prezentacja programu PowerPoint</vt:lpstr>
      <vt:lpstr>Prezentacja programu PowerPoint</vt:lpstr>
      <vt:lpstr>Prezentacja programu PowerPoint</vt:lpstr>
      <vt:lpstr>Klienci i partnerzy biznesowi</vt:lpstr>
      <vt:lpstr>Prezentacja programu PowerPoint</vt:lpstr>
      <vt:lpstr>Trendy i kierunki rynku energii</vt:lpstr>
      <vt:lpstr>Prezentacja programu PowerPoint</vt:lpstr>
      <vt:lpstr>Enalpha kompleksowa obsługa lokolnych społeczności eneregtycznych </vt:lpstr>
      <vt:lpstr>Koncepcja klastra energetycznego</vt:lpstr>
      <vt:lpstr>Usługi w zakresie tworzenia klastrów  </vt:lpstr>
      <vt:lpstr>Idea Local Grid - Gmina niezależna energetycznie  </vt:lpstr>
      <vt:lpstr>Idea Local Grid - Gmina niezależna energetycznie  </vt:lpstr>
      <vt:lpstr>Idea Local Grid - Gmina niezależna energetycznie  </vt:lpstr>
      <vt:lpstr>Idea Local Grid - Gmina niezależna energetycznie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Dziękujemy i zapraszamy do kontaktu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robert</dc:creator>
  <cp:lastModifiedBy>Robert Orlewski</cp:lastModifiedBy>
  <cp:revision>15</cp:revision>
  <dcterms:modified xsi:type="dcterms:W3CDTF">2023-07-11T09:38:00Z</dcterms:modified>
</cp:coreProperties>
</file>